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8" r:id="rId4"/>
    <p:sldId id="262" r:id="rId5"/>
    <p:sldId id="270" r:id="rId6"/>
    <p:sldId id="26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E250A-87B7-4ACE-99FC-C92927F1016F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83EAB-0775-4F49-ADD9-E058B2BF7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32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6E5E3-5634-4CA9-A145-258F414D5F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0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="https://www.freepik.com/free-photos-vectors/business"&gt;Business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6E5E3-5634-4CA9-A145-258F414D5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="https://www.freepik.com/free-photos-vectors/business"&gt;Business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6E5E3-5634-4CA9-A145-258F414D5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90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="https://www.freepik.com/free-photos-vectors/business"&gt;Business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6E5E3-5634-4CA9-A145-258F414D5F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F4739-2DCA-4735-81FF-04F965C73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429184-516E-4708-94CC-97C9675BB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E0225E-78C1-4C49-AA20-B77B04D1A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03B927-6759-4347-8075-2A0BCD42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2AA029-7CF9-4C50-9CA0-DF7133D6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95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20E91-14DD-402E-9D52-F4309F25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8B5C37-0901-428C-96FC-2B3F9D038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F1A419-2E1D-471B-AD27-A5780A75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981326-9EAD-47BE-A7FA-A01E21A2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667C2F-0A67-4C64-BE99-ADFAFFA9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95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62C02D-9C51-42D1-834F-357D04B03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4391EA-CA6F-4FCC-A970-51754075C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990DFF-77E7-4827-810D-BC156E91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E4A90A-BD24-4E3E-A8D5-DABB7365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60DE1D-62D9-41BB-B59B-5099276D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60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3B465A-107A-4FA0-B908-B955EC4A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E47AC9-945C-4744-A52E-612BFB59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C51E1E-1613-4605-8602-138D7C74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CAD377-C605-4B38-BAF3-36EA4572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0488A7-129F-4C3C-95EF-C6DC79A6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00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62791-184E-41AB-960E-EE03A02F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87B876-9852-4F26-879C-2A9EC64DE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493498-8445-47AA-BB2E-52F9231D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867FD1-7859-409F-A97F-15CEACE7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21F10F-B196-497E-B6B9-8FA694C9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59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88D8C-51D7-4296-8317-2AA59451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74A014-5C55-4828-B6F1-00C3BA1FA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DF5F3E-A1E1-4B07-8FB4-1DE44E051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7F3CFE-B295-4E56-A32E-606F83C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AA08F1-BDD2-4309-BBFF-AAB2836B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D4B866-5922-4808-824F-19953F88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1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BD6AD5-7A3E-4AEE-B6AD-CC1DFEA0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32E771-F445-48DD-83F6-AB761A47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4EAA75-2941-42D0-AC9B-5F6EAA840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564E5C-CF35-4AD3-A1C7-CF76053CD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FD50A8-636D-4747-A471-6E3534189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3F555A-FA8F-49FC-BB56-4E4DD6D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71D9B0-A9FC-4168-96E7-0B9003D6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9876A8D-B197-41A1-95E7-2DFBD59C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16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47149-0B66-4F79-9740-2A3BF0E7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CC08E4-71AC-4F6D-BF0D-341E3BAA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E80D8E-E28D-4FEF-8940-DD8A7111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89AC57-8B7D-4722-BACA-A3548ECD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19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2AE8359-002E-4776-94B6-C1C70325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3224A3-2787-48E0-9E0F-205F3C6F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997001-2DD5-4252-8775-2F54F79C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32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E4CAF-1702-4B8C-A3E5-CF80FFE5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7F79B0-D5F5-4AD4-9ACF-F0B3126F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2620A3-8ED4-4A99-A9F4-B192A46BA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7BFEF0-ED0F-4EA1-BD36-60E58BDF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CCE468-FBFB-4863-B000-F917573F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F66A0F-0482-4992-8F73-7CBF97B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85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7F0CA-B9E9-4179-96F2-B369743A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FB3186-D696-4A5C-9B8F-6FE1CA76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FDF555-B7A6-49AA-B3FF-4ABFE8FEA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2D0F0A-2B26-4B9E-AAB5-6565F2AE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7B8649-F796-49A7-954B-EAC07DD3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8FBC28-E306-4573-AA55-84D8F426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76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4FB9EFF-0320-453E-9A55-AFB0D900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9638D2-A9C8-443D-99BD-7C21958A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87E392-B050-47B5-A1F4-6E4D85707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8C5A-FB05-48D6-BE05-C4A04EEBAEB8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4ADB9E-A99B-4C12-9E6D-280E2F343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4CD684-7338-4644-B1D8-C07146344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F20B-E9D7-46EF-9EA1-B6C5E4F3DC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93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info@sophiainformatica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1D3DFCB-C0D3-4E84-98E7-0D411870EF84}"/>
              </a:ext>
            </a:extLst>
          </p:cNvPr>
          <p:cNvSpPr/>
          <p:nvPr/>
        </p:nvSpPr>
        <p:spPr>
          <a:xfrm rot="16200000" flipH="1" flipV="1">
            <a:off x="6892457" y="-1969186"/>
            <a:ext cx="2631905" cy="8096487"/>
          </a:xfrm>
          <a:custGeom>
            <a:avLst/>
            <a:gdLst>
              <a:gd name="connsiteX0" fmla="*/ 0 w 2631905"/>
              <a:gd name="connsiteY0" fmla="*/ 8096487 h 8096487"/>
              <a:gd name="connsiteX1" fmla="*/ 0 w 2631905"/>
              <a:gd name="connsiteY1" fmla="*/ 5012851 h 8096487"/>
              <a:gd name="connsiteX2" fmla="*/ 1 w 2631905"/>
              <a:gd name="connsiteY2" fmla="*/ 5012851 h 8096487"/>
              <a:gd name="connsiteX3" fmla="*/ 1 w 2631905"/>
              <a:gd name="connsiteY3" fmla="*/ 706054 h 8096487"/>
              <a:gd name="connsiteX4" fmla="*/ 1 w 2631905"/>
              <a:gd name="connsiteY4" fmla="*/ 706054 h 8096487"/>
              <a:gd name="connsiteX5" fmla="*/ 1 w 2631905"/>
              <a:gd name="connsiteY5" fmla="*/ 0 h 8096487"/>
              <a:gd name="connsiteX6" fmla="*/ 1256127 w 2631905"/>
              <a:gd name="connsiteY6" fmla="*/ 0 h 8096487"/>
              <a:gd name="connsiteX7" fmla="*/ 1135945 w 2631905"/>
              <a:gd name="connsiteY7" fmla="*/ 132234 h 8096487"/>
              <a:gd name="connsiteX8" fmla="*/ 913008 w 2631905"/>
              <a:gd name="connsiteY8" fmla="*/ 325330 h 8096487"/>
              <a:gd name="connsiteX9" fmla="*/ 850904 w 2631905"/>
              <a:gd name="connsiteY9" fmla="*/ 365132 h 8096487"/>
              <a:gd name="connsiteX10" fmla="*/ 870762 w 2631905"/>
              <a:gd name="connsiteY10" fmla="*/ 374921 h 8096487"/>
              <a:gd name="connsiteX11" fmla="*/ 1416408 w 2631905"/>
              <a:gd name="connsiteY11" fmla="*/ 1245785 h 8096487"/>
              <a:gd name="connsiteX12" fmla="*/ 1421341 w 2631905"/>
              <a:gd name="connsiteY12" fmla="*/ 1353196 h 8096487"/>
              <a:gd name="connsiteX13" fmla="*/ 1503215 w 2631905"/>
              <a:gd name="connsiteY13" fmla="*/ 1376342 h 8096487"/>
              <a:gd name="connsiteX14" fmla="*/ 2631905 w 2631905"/>
              <a:gd name="connsiteY14" fmla="*/ 3063133 h 8096487"/>
              <a:gd name="connsiteX15" fmla="*/ 1503215 w 2631905"/>
              <a:gd name="connsiteY15" fmla="*/ 4749923 h 8096487"/>
              <a:gd name="connsiteX16" fmla="*/ 1421341 w 2631905"/>
              <a:gd name="connsiteY16" fmla="*/ 4773069 h 8096487"/>
              <a:gd name="connsiteX17" fmla="*/ 1416408 w 2631905"/>
              <a:gd name="connsiteY17" fmla="*/ 4880480 h 8096487"/>
              <a:gd name="connsiteX18" fmla="*/ 949810 w 2631905"/>
              <a:gd name="connsiteY18" fmla="*/ 5702419 h 8096487"/>
              <a:gd name="connsiteX19" fmla="*/ 943636 w 2631905"/>
              <a:gd name="connsiteY19" fmla="*/ 5706240 h 8096487"/>
              <a:gd name="connsiteX20" fmla="*/ 1004071 w 2631905"/>
              <a:gd name="connsiteY20" fmla="*/ 5810623 h 8096487"/>
              <a:gd name="connsiteX21" fmla="*/ 1187665 w 2631905"/>
              <a:gd name="connsiteY21" fmla="*/ 6554669 h 8096487"/>
              <a:gd name="connsiteX22" fmla="*/ 65784 w 2631905"/>
              <a:gd name="connsiteY22" fmla="*/ 8079572 h 809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31905" h="8096487">
                <a:moveTo>
                  <a:pt x="0" y="8096487"/>
                </a:moveTo>
                <a:lnTo>
                  <a:pt x="0" y="5012851"/>
                </a:lnTo>
                <a:lnTo>
                  <a:pt x="1" y="5012851"/>
                </a:lnTo>
                <a:lnTo>
                  <a:pt x="1" y="706054"/>
                </a:lnTo>
                <a:lnTo>
                  <a:pt x="1" y="706054"/>
                </a:lnTo>
                <a:lnTo>
                  <a:pt x="1" y="0"/>
                </a:lnTo>
                <a:lnTo>
                  <a:pt x="1256127" y="0"/>
                </a:lnTo>
                <a:lnTo>
                  <a:pt x="1135945" y="132234"/>
                </a:lnTo>
                <a:cubicBezTo>
                  <a:pt x="1066413" y="201766"/>
                  <a:pt x="991908" y="266324"/>
                  <a:pt x="913008" y="325330"/>
                </a:cubicBezTo>
                <a:lnTo>
                  <a:pt x="850904" y="365132"/>
                </a:lnTo>
                <a:lnTo>
                  <a:pt x="870762" y="374921"/>
                </a:lnTo>
                <a:cubicBezTo>
                  <a:pt x="1168614" y="540154"/>
                  <a:pt x="1381159" y="864155"/>
                  <a:pt x="1416408" y="1245785"/>
                </a:cubicBezTo>
                <a:lnTo>
                  <a:pt x="1421341" y="1353196"/>
                </a:lnTo>
                <a:lnTo>
                  <a:pt x="1503215" y="1376342"/>
                </a:lnTo>
                <a:cubicBezTo>
                  <a:pt x="2157121" y="1599963"/>
                  <a:pt x="2631905" y="2270586"/>
                  <a:pt x="2631905" y="3063133"/>
                </a:cubicBezTo>
                <a:cubicBezTo>
                  <a:pt x="2631905" y="3855680"/>
                  <a:pt x="2157121" y="4526302"/>
                  <a:pt x="1503215" y="4749923"/>
                </a:cubicBezTo>
                <a:lnTo>
                  <a:pt x="1421341" y="4773069"/>
                </a:lnTo>
                <a:lnTo>
                  <a:pt x="1416408" y="4880480"/>
                </a:lnTo>
                <a:cubicBezTo>
                  <a:pt x="1384363" y="5227415"/>
                  <a:pt x="1205793" y="5526724"/>
                  <a:pt x="949810" y="5702419"/>
                </a:cubicBezTo>
                <a:lnTo>
                  <a:pt x="943636" y="5706240"/>
                </a:lnTo>
                <a:lnTo>
                  <a:pt x="1004071" y="5810623"/>
                </a:lnTo>
                <a:cubicBezTo>
                  <a:pt x="1121301" y="6032807"/>
                  <a:pt x="1187665" y="6285988"/>
                  <a:pt x="1187665" y="6554669"/>
                </a:cubicBezTo>
                <a:cubicBezTo>
                  <a:pt x="1187665" y="7271153"/>
                  <a:pt x="715745" y="7877413"/>
                  <a:pt x="65784" y="8079572"/>
                </a:cubicBezTo>
                <a:close/>
              </a:path>
            </a:pathLst>
          </a:custGeom>
          <a:solidFill>
            <a:schemeClr val="bg1">
              <a:lumMod val="95000"/>
              <a:alpha val="4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66E67C-4C26-466B-90EC-1CB45430BB1B}"/>
              </a:ext>
            </a:extLst>
          </p:cNvPr>
          <p:cNvGrpSpPr/>
          <p:nvPr/>
        </p:nvGrpSpPr>
        <p:grpSpPr>
          <a:xfrm>
            <a:off x="0" y="3187302"/>
            <a:ext cx="11292113" cy="3670700"/>
            <a:chOff x="1" y="3502566"/>
            <a:chExt cx="10322270" cy="33554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4032FB-E5C5-44AC-9B5A-0AEFA97EA28C}"/>
                </a:ext>
              </a:extLst>
            </p:cNvPr>
            <p:cNvSpPr/>
            <p:nvPr/>
          </p:nvSpPr>
          <p:spPr>
            <a:xfrm rot="16200000">
              <a:off x="2208482" y="1751282"/>
              <a:ext cx="3355434" cy="6858002"/>
            </a:xfrm>
            <a:custGeom>
              <a:avLst/>
              <a:gdLst>
                <a:gd name="connsiteX0" fmla="*/ 3355434 w 3355434"/>
                <a:gd name="connsiteY0" fmla="*/ 3448013 h 6858002"/>
                <a:gd name="connsiteX1" fmla="*/ 1916459 w 3355434"/>
                <a:gd name="connsiteY1" fmla="*/ 5598514 h 6858002"/>
                <a:gd name="connsiteX2" fmla="*/ 1812077 w 3355434"/>
                <a:gd name="connsiteY2" fmla="*/ 5628023 h 6858002"/>
                <a:gd name="connsiteX3" fmla="*/ 1805788 w 3355434"/>
                <a:gd name="connsiteY3" fmla="*/ 5764962 h 6858002"/>
                <a:gd name="connsiteX4" fmla="*/ 1210919 w 3355434"/>
                <a:gd name="connsiteY4" fmla="*/ 6812858 h 6858002"/>
                <a:gd name="connsiteX5" fmla="*/ 1137977 w 3355434"/>
                <a:gd name="connsiteY5" fmla="*/ 6858002 h 6858002"/>
                <a:gd name="connsiteX6" fmla="*/ 0 w 3355434"/>
                <a:gd name="connsiteY6" fmla="*/ 6858002 h 6858002"/>
                <a:gd name="connsiteX7" fmla="*/ 0 w 3355434"/>
                <a:gd name="connsiteY7" fmla="*/ 690 h 6858002"/>
                <a:gd name="connsiteX8" fmla="*/ 2648 w 3355434"/>
                <a:gd name="connsiteY8" fmla="*/ 690 h 6858002"/>
                <a:gd name="connsiteX9" fmla="*/ 3951 w 3355434"/>
                <a:gd name="connsiteY9" fmla="*/ 0 h 6858002"/>
                <a:gd name="connsiteX10" fmla="*/ 1067958 w 3355434"/>
                <a:gd name="connsiteY10" fmla="*/ 0 h 6858002"/>
                <a:gd name="connsiteX11" fmla="*/ 1110140 w 3355434"/>
                <a:gd name="connsiteY11" fmla="*/ 20793 h 6858002"/>
                <a:gd name="connsiteX12" fmla="*/ 1805788 w 3355434"/>
                <a:gd name="connsiteY12" fmla="*/ 1131063 h 6858002"/>
                <a:gd name="connsiteX13" fmla="*/ 1812077 w 3355434"/>
                <a:gd name="connsiteY13" fmla="*/ 1268002 h 6858002"/>
                <a:gd name="connsiteX14" fmla="*/ 1916459 w 3355434"/>
                <a:gd name="connsiteY14" fmla="*/ 1297512 h 6858002"/>
                <a:gd name="connsiteX15" fmla="*/ 3355434 w 3355434"/>
                <a:gd name="connsiteY15" fmla="*/ 3448013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5434" h="6858002">
                  <a:moveTo>
                    <a:pt x="3355434" y="3448013"/>
                  </a:moveTo>
                  <a:cubicBezTo>
                    <a:pt x="3355434" y="4458437"/>
                    <a:pt x="2750128" y="5313419"/>
                    <a:pt x="1916459" y="5598514"/>
                  </a:cubicBezTo>
                  <a:lnTo>
                    <a:pt x="1812077" y="5628023"/>
                  </a:lnTo>
                  <a:lnTo>
                    <a:pt x="1805788" y="5764962"/>
                  </a:lnTo>
                  <a:cubicBezTo>
                    <a:pt x="1764934" y="6207273"/>
                    <a:pt x="1537273" y="6588864"/>
                    <a:pt x="1210919" y="6812858"/>
                  </a:cubicBezTo>
                  <a:lnTo>
                    <a:pt x="1137977" y="6858002"/>
                  </a:lnTo>
                  <a:lnTo>
                    <a:pt x="0" y="6858002"/>
                  </a:lnTo>
                  <a:lnTo>
                    <a:pt x="0" y="690"/>
                  </a:lnTo>
                  <a:lnTo>
                    <a:pt x="2648" y="690"/>
                  </a:lnTo>
                  <a:lnTo>
                    <a:pt x="3951" y="0"/>
                  </a:lnTo>
                  <a:lnTo>
                    <a:pt x="1067958" y="0"/>
                  </a:lnTo>
                  <a:lnTo>
                    <a:pt x="1110140" y="20793"/>
                  </a:lnTo>
                  <a:cubicBezTo>
                    <a:pt x="1489873" y="231449"/>
                    <a:pt x="1760848" y="644521"/>
                    <a:pt x="1805788" y="1131063"/>
                  </a:cubicBezTo>
                  <a:lnTo>
                    <a:pt x="1812077" y="1268002"/>
                  </a:lnTo>
                  <a:lnTo>
                    <a:pt x="1916459" y="1297512"/>
                  </a:lnTo>
                  <a:cubicBezTo>
                    <a:pt x="2750128" y="1582607"/>
                    <a:pt x="3355434" y="2437590"/>
                    <a:pt x="3355434" y="3448013"/>
                  </a:cubicBezTo>
                  <a:close/>
                </a:path>
              </a:pathLst>
            </a:custGeom>
            <a:solidFill>
              <a:srgbClr val="8EB5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FEE35A9-C441-41B7-B391-BA1D2172421A}"/>
                </a:ext>
              </a:extLst>
            </p:cNvPr>
            <p:cNvSpPr/>
            <p:nvPr/>
          </p:nvSpPr>
          <p:spPr>
            <a:xfrm>
              <a:off x="6390921" y="5343838"/>
              <a:ext cx="3931350" cy="1514163"/>
            </a:xfrm>
            <a:custGeom>
              <a:avLst/>
              <a:gdLst>
                <a:gd name="connsiteX0" fmla="*/ 1965675 w 3931350"/>
                <a:gd name="connsiteY0" fmla="*/ 0 h 1514163"/>
                <a:gd name="connsiteX1" fmla="*/ 3909785 w 3931350"/>
                <a:gd name="connsiteY1" fmla="*/ 1430295 h 1514163"/>
                <a:gd name="connsiteX2" fmla="*/ 3931350 w 3931350"/>
                <a:gd name="connsiteY2" fmla="*/ 1514163 h 1514163"/>
                <a:gd name="connsiteX3" fmla="*/ 0 w 3931350"/>
                <a:gd name="connsiteY3" fmla="*/ 1514163 h 1514163"/>
                <a:gd name="connsiteX4" fmla="*/ 21565 w 3931350"/>
                <a:gd name="connsiteY4" fmla="*/ 1430295 h 1514163"/>
                <a:gd name="connsiteX5" fmla="*/ 1965675 w 3931350"/>
                <a:gd name="connsiteY5" fmla="*/ 0 h 151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1350" h="1514163">
                  <a:moveTo>
                    <a:pt x="1965675" y="0"/>
                  </a:moveTo>
                  <a:cubicBezTo>
                    <a:pt x="2879125" y="0"/>
                    <a:pt x="3652051" y="601655"/>
                    <a:pt x="3909785" y="1430295"/>
                  </a:cubicBezTo>
                  <a:lnTo>
                    <a:pt x="3931350" y="1514163"/>
                  </a:lnTo>
                  <a:lnTo>
                    <a:pt x="0" y="1514163"/>
                  </a:lnTo>
                  <a:lnTo>
                    <a:pt x="21565" y="1430295"/>
                  </a:lnTo>
                  <a:cubicBezTo>
                    <a:pt x="279299" y="601655"/>
                    <a:pt x="1052225" y="0"/>
                    <a:pt x="1965675" y="0"/>
                  </a:cubicBezTo>
                  <a:close/>
                </a:path>
              </a:pathLst>
            </a:custGeom>
            <a:solidFill>
              <a:srgbClr val="609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870B0C-9A9E-4397-B47B-0C268905CB1C}"/>
                </a:ext>
              </a:extLst>
            </p:cNvPr>
            <p:cNvSpPr/>
            <p:nvPr/>
          </p:nvSpPr>
          <p:spPr>
            <a:xfrm>
              <a:off x="1" y="5256556"/>
              <a:ext cx="900153" cy="1601444"/>
            </a:xfrm>
            <a:custGeom>
              <a:avLst/>
              <a:gdLst>
                <a:gd name="connsiteX0" fmla="*/ 0 w 900153"/>
                <a:gd name="connsiteY0" fmla="*/ 0 h 1601444"/>
                <a:gd name="connsiteX1" fmla="*/ 168586 w 900153"/>
                <a:gd name="connsiteY1" fmla="*/ 153221 h 1601444"/>
                <a:gd name="connsiteX2" fmla="*/ 880712 w 900153"/>
                <a:gd name="connsiteY2" fmla="*/ 1474063 h 1601444"/>
                <a:gd name="connsiteX3" fmla="*/ 900153 w 900153"/>
                <a:gd name="connsiteY3" fmla="*/ 1601444 h 1601444"/>
                <a:gd name="connsiteX4" fmla="*/ 0 w 900153"/>
                <a:gd name="connsiteY4" fmla="*/ 1601444 h 160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53" h="1601444">
                  <a:moveTo>
                    <a:pt x="0" y="0"/>
                  </a:moveTo>
                  <a:lnTo>
                    <a:pt x="168586" y="153221"/>
                  </a:lnTo>
                  <a:cubicBezTo>
                    <a:pt x="523173" y="507808"/>
                    <a:pt x="776307" y="963847"/>
                    <a:pt x="880712" y="1474063"/>
                  </a:cubicBezTo>
                  <a:lnTo>
                    <a:pt x="900153" y="1601444"/>
                  </a:lnTo>
                  <a:lnTo>
                    <a:pt x="0" y="1601444"/>
                  </a:lnTo>
                  <a:close/>
                </a:path>
              </a:pathLst>
            </a:custGeom>
            <a:solidFill>
              <a:srgbClr val="609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5BD443-4D94-4BE6-93EA-2F2F14E9C9C5}"/>
              </a:ext>
            </a:extLst>
          </p:cNvPr>
          <p:cNvGrpSpPr/>
          <p:nvPr/>
        </p:nvGrpSpPr>
        <p:grpSpPr>
          <a:xfrm>
            <a:off x="5079999" y="265403"/>
            <a:ext cx="6566723" cy="4772943"/>
            <a:chOff x="-2254459" y="1256144"/>
            <a:chExt cx="7943514" cy="31196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BC0C5E-0311-4D0B-A3FF-3643CC0DC959}"/>
                </a:ext>
              </a:extLst>
            </p:cNvPr>
            <p:cNvSpPr txBox="1"/>
            <p:nvPr/>
          </p:nvSpPr>
          <p:spPr>
            <a:xfrm>
              <a:off x="-2254459" y="1256144"/>
              <a:ext cx="7943514" cy="7946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0215" algn="ctr">
                <a:spcBef>
                  <a:spcPts val="1800"/>
                </a:spcBef>
              </a:pPr>
              <a:r>
                <a:rPr lang="it-IT" sz="3200" b="1" i="1" kern="0" dirty="0">
                  <a:solidFill>
                    <a:srgbClr val="6076B4"/>
                  </a:solidFill>
                  <a:latin typeface="Broadway" panose="04040905080002020502" pitchFamily="82" charset="0"/>
                  <a:ea typeface="Verdana" panose="020B0604030504040204" pitchFamily="34" charset="0"/>
                  <a:cs typeface="Times New Roman" panose="02020603050405020304" pitchFamily="18" charset="0"/>
                </a:rPr>
                <a:t>Facile F.E.</a:t>
              </a:r>
            </a:p>
            <a:p>
              <a:pPr marL="450215" algn="ctr">
                <a:spcBef>
                  <a:spcPts val="1800"/>
                </a:spcBef>
              </a:pPr>
              <a:r>
                <a:rPr lang="it-IT" sz="3200" b="1" i="1" kern="0" dirty="0">
                  <a:solidFill>
                    <a:srgbClr val="6076B4"/>
                  </a:solidFill>
                  <a:latin typeface="Broadway" panose="04040905080002020502" pitchFamily="82" charset="0"/>
                  <a:ea typeface="Verdana" panose="020B0604030504040204" pitchFamily="34" charset="0"/>
                  <a:cs typeface="Times New Roman" panose="02020603050405020304" pitchFamily="18" charset="0"/>
                </a:rPr>
                <a:t>…</a:t>
              </a:r>
              <a:endParaRPr lang="it-IT" sz="2400" i="1" kern="0" dirty="0">
                <a:solidFill>
                  <a:srgbClr val="6076B4"/>
                </a:solidFill>
                <a:latin typeface="Broadway" panose="04040905080B02020502" pitchFamily="82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69B138-F186-4809-8B38-C9EE0C05E2F6}"/>
                </a:ext>
              </a:extLst>
            </p:cNvPr>
            <p:cNvSpPr/>
            <p:nvPr/>
          </p:nvSpPr>
          <p:spPr>
            <a:xfrm>
              <a:off x="643847" y="2404374"/>
              <a:ext cx="4869952" cy="197144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Uno strumento che ti permette di illustrare, con pochi gesti, la collezione completa della tua produzione senza dover disporre di centinaia di scatti fotografici.</a:t>
              </a:r>
            </a:p>
            <a:p>
              <a:endParaRPr lang="it-IT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Uno strumento che ti permette di offrire, ai tuoi clienti, la possibilità di valutare immediatamente l’impatto visivo delle soluzioni proposte direttamente nei loro ambienti.</a:t>
              </a:r>
            </a:p>
            <a:p>
              <a:endParaRPr lang="it-IT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Uno strumento che ti consente di sottoporre al cliente una proposta commerciale mirata e conforme alle sue aspettative, in maniera semplice ed efficiente.</a:t>
              </a:r>
            </a:p>
            <a:p>
              <a:endParaRPr lang="it-IT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it-IT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Tutto questo è </a:t>
              </a:r>
              <a:r>
                <a:rPr lang="it-IT" sz="1600" b="1" i="1" kern="0" dirty="0">
                  <a:solidFill>
                    <a:srgbClr val="6076B4"/>
                  </a:solidFill>
                  <a:latin typeface="Elephant" panose="02020904090505020303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Facile F.E.</a:t>
              </a:r>
              <a:endParaRPr lang="en-ID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F964AC0-9E08-4869-8F2A-A4B35ACA8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9" y="1113486"/>
            <a:ext cx="7995056" cy="5326749"/>
          </a:xfrm>
          <a:prstGeom prst="rect">
            <a:avLst/>
          </a:prstGeom>
        </p:spPr>
      </p:pic>
      <p:sp>
        <p:nvSpPr>
          <p:cNvPr id="38" name="CasellaDiTesto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2D69C-917C-4C6C-88C6-8C6E3C72064B}"/>
              </a:ext>
            </a:extLst>
          </p:cNvPr>
          <p:cNvSpPr txBox="1"/>
          <p:nvPr/>
        </p:nvSpPr>
        <p:spPr>
          <a:xfrm>
            <a:off x="7866540" y="6521400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3532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 per continuare-&gt;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6A1DDA-4504-4C4B-869F-EC18A5225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40" y="5701404"/>
            <a:ext cx="2613216" cy="8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o, schermo, screenshot&#10;&#10;Descrizione generata automaticamente">
            <a:extLst>
              <a:ext uri="{FF2B5EF4-FFF2-40B4-BE49-F238E27FC236}">
                <a16:creationId xmlns:a16="http://schemas.microsoft.com/office/drawing/2014/main" id="{8EEDDCE3-700E-4D2F-9DD6-8FE947F13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79" y="1462916"/>
            <a:ext cx="5827613" cy="47531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B874E-2A87-476D-B2BA-839F6883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1B9F-3993-4306-BFF8-A983D4BB909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6" name="Immagine 105">
            <a:extLst>
              <a:ext uri="{FF2B5EF4-FFF2-40B4-BE49-F238E27FC236}">
                <a16:creationId xmlns:a16="http://schemas.microsoft.com/office/drawing/2014/main" id="{0D1FF387-F6BD-4B45-8796-CB88C8E6D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6" y="6439466"/>
            <a:ext cx="2763825" cy="234112"/>
          </a:xfrm>
          <a:prstGeom prst="rect">
            <a:avLst/>
          </a:prstGeom>
        </p:spPr>
      </p:pic>
      <p:sp>
        <p:nvSpPr>
          <p:cNvPr id="110" name="CasellaDiTesto 10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DDB295-A7DF-44AA-91EF-2EFB81912B5B}"/>
              </a:ext>
            </a:extLst>
          </p:cNvPr>
          <p:cNvSpPr txBox="1"/>
          <p:nvPr/>
        </p:nvSpPr>
        <p:spPr>
          <a:xfrm>
            <a:off x="8552815" y="6289369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3532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 per continuare-&gt;</a:t>
            </a: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32F3FE71-9BB1-425F-9C79-077566D1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8910"/>
            <a:ext cx="11049000" cy="965679"/>
          </a:xfrm>
        </p:spPr>
        <p:txBody>
          <a:bodyPr/>
          <a:lstStyle/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7" name="Rectangle: Top Corners Rounded 35">
            <a:extLst>
              <a:ext uri="{FF2B5EF4-FFF2-40B4-BE49-F238E27FC236}">
                <a16:creationId xmlns:a16="http://schemas.microsoft.com/office/drawing/2014/main" id="{7080C3AC-0C5B-4A04-9EF7-E5CCED06E053}"/>
              </a:ext>
            </a:extLst>
          </p:cNvPr>
          <p:cNvSpPr/>
          <p:nvPr/>
        </p:nvSpPr>
        <p:spPr>
          <a:xfrm rot="16200000">
            <a:off x="2349500" y="1521339"/>
            <a:ext cx="850900" cy="85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676F6508-87A1-43F3-80FB-545C4B27D278}"/>
              </a:ext>
            </a:extLst>
          </p:cNvPr>
          <p:cNvSpPr txBox="1"/>
          <p:nvPr/>
        </p:nvSpPr>
        <p:spPr>
          <a:xfrm>
            <a:off x="571501" y="1623623"/>
            <a:ext cx="16002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99" name="Rectangle 44">
            <a:extLst>
              <a:ext uri="{FF2B5EF4-FFF2-40B4-BE49-F238E27FC236}">
                <a16:creationId xmlns:a16="http://schemas.microsoft.com/office/drawing/2014/main" id="{E9C36117-E712-425E-B843-97842185419B}"/>
              </a:ext>
            </a:extLst>
          </p:cNvPr>
          <p:cNvSpPr/>
          <p:nvPr/>
        </p:nvSpPr>
        <p:spPr>
          <a:xfrm>
            <a:off x="3378198" y="1808289"/>
            <a:ext cx="1661783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ID" b="1" dirty="0">
                <a:solidFill>
                  <a:srgbClr val="F15F5B"/>
                </a:solidFill>
                <a:latin typeface="Century Gothic" panose="020B0502020202020204" pitchFamily="34" charset="0"/>
              </a:rPr>
              <a:t>ANAGRAFICHE</a:t>
            </a:r>
          </a:p>
        </p:txBody>
      </p:sp>
      <p:sp>
        <p:nvSpPr>
          <p:cNvPr id="100" name="Rectangle: Top Corners Rounded 49">
            <a:extLst>
              <a:ext uri="{FF2B5EF4-FFF2-40B4-BE49-F238E27FC236}">
                <a16:creationId xmlns:a16="http://schemas.microsoft.com/office/drawing/2014/main" id="{71DBABBE-B971-4467-8189-FCD4DACD0105}"/>
              </a:ext>
            </a:extLst>
          </p:cNvPr>
          <p:cNvSpPr/>
          <p:nvPr/>
        </p:nvSpPr>
        <p:spPr>
          <a:xfrm rot="16200000">
            <a:off x="2349500" y="2735824"/>
            <a:ext cx="850900" cy="85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0">
            <a:extLst>
              <a:ext uri="{FF2B5EF4-FFF2-40B4-BE49-F238E27FC236}">
                <a16:creationId xmlns:a16="http://schemas.microsoft.com/office/drawing/2014/main" id="{5377D91E-F88D-436D-9FBC-7E98D957CF5A}"/>
              </a:ext>
            </a:extLst>
          </p:cNvPr>
          <p:cNvSpPr txBox="1"/>
          <p:nvPr/>
        </p:nvSpPr>
        <p:spPr>
          <a:xfrm>
            <a:off x="571501" y="2838108"/>
            <a:ext cx="16002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2" name="Rectangle 48">
            <a:extLst>
              <a:ext uri="{FF2B5EF4-FFF2-40B4-BE49-F238E27FC236}">
                <a16:creationId xmlns:a16="http://schemas.microsoft.com/office/drawing/2014/main" id="{ACD5C765-4FB1-4D9B-8625-FE6FD7DFEFAA}"/>
              </a:ext>
            </a:extLst>
          </p:cNvPr>
          <p:cNvSpPr/>
          <p:nvPr/>
        </p:nvSpPr>
        <p:spPr>
          <a:xfrm>
            <a:off x="3378199" y="3022774"/>
            <a:ext cx="132064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ID" b="1" dirty="0">
                <a:solidFill>
                  <a:srgbClr val="F15F5B"/>
                </a:solidFill>
                <a:latin typeface="Century Gothic" panose="020B0502020202020204" pitchFamily="34" charset="0"/>
              </a:rPr>
              <a:t>INTERVENTI</a:t>
            </a:r>
          </a:p>
        </p:txBody>
      </p:sp>
      <p:sp>
        <p:nvSpPr>
          <p:cNvPr id="103" name="Rectangle: Top Corners Rounded 54">
            <a:extLst>
              <a:ext uri="{FF2B5EF4-FFF2-40B4-BE49-F238E27FC236}">
                <a16:creationId xmlns:a16="http://schemas.microsoft.com/office/drawing/2014/main" id="{59493F57-2505-4822-84EF-5F93C76AC721}"/>
              </a:ext>
            </a:extLst>
          </p:cNvPr>
          <p:cNvSpPr/>
          <p:nvPr/>
        </p:nvSpPr>
        <p:spPr>
          <a:xfrm rot="16200000">
            <a:off x="2349500" y="3950308"/>
            <a:ext cx="850900" cy="85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55">
            <a:extLst>
              <a:ext uri="{FF2B5EF4-FFF2-40B4-BE49-F238E27FC236}">
                <a16:creationId xmlns:a16="http://schemas.microsoft.com/office/drawing/2014/main" id="{7B93EEC7-F136-44DE-93D0-08DA3C1453C1}"/>
              </a:ext>
            </a:extLst>
          </p:cNvPr>
          <p:cNvSpPr txBox="1"/>
          <p:nvPr/>
        </p:nvSpPr>
        <p:spPr>
          <a:xfrm>
            <a:off x="571501" y="4052592"/>
            <a:ext cx="16002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8" name="Rectangle 53">
            <a:extLst>
              <a:ext uri="{FF2B5EF4-FFF2-40B4-BE49-F238E27FC236}">
                <a16:creationId xmlns:a16="http://schemas.microsoft.com/office/drawing/2014/main" id="{1814B097-33FB-4B75-9DC1-46128D8621C8}"/>
              </a:ext>
            </a:extLst>
          </p:cNvPr>
          <p:cNvSpPr/>
          <p:nvPr/>
        </p:nvSpPr>
        <p:spPr>
          <a:xfrm>
            <a:off x="3378198" y="4237258"/>
            <a:ext cx="145172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ID" b="1" dirty="0">
                <a:solidFill>
                  <a:srgbClr val="F15F5B"/>
                </a:solidFill>
                <a:latin typeface="Century Gothic" panose="020B0502020202020204" pitchFamily="34" charset="0"/>
              </a:rPr>
              <a:t>CONTABILITÀ</a:t>
            </a:r>
          </a:p>
        </p:txBody>
      </p:sp>
      <p:sp>
        <p:nvSpPr>
          <p:cNvPr id="109" name="Rectangle: Top Corners Rounded 59">
            <a:extLst>
              <a:ext uri="{FF2B5EF4-FFF2-40B4-BE49-F238E27FC236}">
                <a16:creationId xmlns:a16="http://schemas.microsoft.com/office/drawing/2014/main" id="{9BCE8212-3D38-4127-AFD7-07E5E6C426B8}"/>
              </a:ext>
            </a:extLst>
          </p:cNvPr>
          <p:cNvSpPr/>
          <p:nvPr/>
        </p:nvSpPr>
        <p:spPr>
          <a:xfrm rot="5400000" flipH="1">
            <a:off x="8978900" y="1521339"/>
            <a:ext cx="850900" cy="85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TextBox 60">
            <a:extLst>
              <a:ext uri="{FF2B5EF4-FFF2-40B4-BE49-F238E27FC236}">
                <a16:creationId xmlns:a16="http://schemas.microsoft.com/office/drawing/2014/main" id="{B8657E7C-D814-41DF-89A2-3AF62D76B49B}"/>
              </a:ext>
            </a:extLst>
          </p:cNvPr>
          <p:cNvSpPr txBox="1"/>
          <p:nvPr/>
        </p:nvSpPr>
        <p:spPr>
          <a:xfrm flipH="1">
            <a:off x="10007599" y="1623623"/>
            <a:ext cx="16002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3" name="Rectangle: Top Corners Rounded 62">
            <a:extLst>
              <a:ext uri="{FF2B5EF4-FFF2-40B4-BE49-F238E27FC236}">
                <a16:creationId xmlns:a16="http://schemas.microsoft.com/office/drawing/2014/main" id="{53FA603A-27D1-47A3-9E70-3CE22626EBD4}"/>
              </a:ext>
            </a:extLst>
          </p:cNvPr>
          <p:cNvSpPr/>
          <p:nvPr/>
        </p:nvSpPr>
        <p:spPr>
          <a:xfrm rot="5400000" flipH="1">
            <a:off x="8978900" y="2735824"/>
            <a:ext cx="850900" cy="85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4" name="TextBox 63">
            <a:extLst>
              <a:ext uri="{FF2B5EF4-FFF2-40B4-BE49-F238E27FC236}">
                <a16:creationId xmlns:a16="http://schemas.microsoft.com/office/drawing/2014/main" id="{6FF25DFE-DFBA-4950-BEC7-C0F2E993800D}"/>
              </a:ext>
            </a:extLst>
          </p:cNvPr>
          <p:cNvSpPr txBox="1"/>
          <p:nvPr/>
        </p:nvSpPr>
        <p:spPr>
          <a:xfrm flipH="1">
            <a:off x="10007599" y="2838108"/>
            <a:ext cx="16002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5" name="Rectangle: Top Corners Rounded 65">
            <a:extLst>
              <a:ext uri="{FF2B5EF4-FFF2-40B4-BE49-F238E27FC236}">
                <a16:creationId xmlns:a16="http://schemas.microsoft.com/office/drawing/2014/main" id="{E8FC9DD8-325D-4BED-82D3-2F19A7353C5E}"/>
              </a:ext>
            </a:extLst>
          </p:cNvPr>
          <p:cNvSpPr/>
          <p:nvPr/>
        </p:nvSpPr>
        <p:spPr>
          <a:xfrm rot="5400000" flipH="1">
            <a:off x="8978900" y="3950308"/>
            <a:ext cx="850900" cy="85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TextBox 66">
            <a:extLst>
              <a:ext uri="{FF2B5EF4-FFF2-40B4-BE49-F238E27FC236}">
                <a16:creationId xmlns:a16="http://schemas.microsoft.com/office/drawing/2014/main" id="{F8CB420C-BA71-471C-BD8F-B4A40871303F}"/>
              </a:ext>
            </a:extLst>
          </p:cNvPr>
          <p:cNvSpPr txBox="1"/>
          <p:nvPr/>
        </p:nvSpPr>
        <p:spPr>
          <a:xfrm flipH="1">
            <a:off x="10007599" y="4052592"/>
            <a:ext cx="16002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7" name="Rectangle 67">
            <a:extLst>
              <a:ext uri="{FF2B5EF4-FFF2-40B4-BE49-F238E27FC236}">
                <a16:creationId xmlns:a16="http://schemas.microsoft.com/office/drawing/2014/main" id="{E7E97D80-6209-4B49-8C71-92ED57D55AD0}"/>
              </a:ext>
            </a:extLst>
          </p:cNvPr>
          <p:cNvSpPr/>
          <p:nvPr/>
        </p:nvSpPr>
        <p:spPr>
          <a:xfrm>
            <a:off x="7579850" y="1808289"/>
            <a:ext cx="1270288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ID" b="1" dirty="0">
                <a:solidFill>
                  <a:srgbClr val="F15F5B"/>
                </a:solidFill>
                <a:latin typeface="Century Gothic" panose="020B0502020202020204" pitchFamily="34" charset="0"/>
              </a:rPr>
              <a:t>CONTRATTI</a:t>
            </a:r>
          </a:p>
        </p:txBody>
      </p:sp>
      <p:sp>
        <p:nvSpPr>
          <p:cNvPr id="118" name="Rectangle 68">
            <a:extLst>
              <a:ext uri="{FF2B5EF4-FFF2-40B4-BE49-F238E27FC236}">
                <a16:creationId xmlns:a16="http://schemas.microsoft.com/office/drawing/2014/main" id="{67CBD79B-17CF-4B05-B6CA-114101B822DA}"/>
              </a:ext>
            </a:extLst>
          </p:cNvPr>
          <p:cNvSpPr/>
          <p:nvPr/>
        </p:nvSpPr>
        <p:spPr>
          <a:xfrm>
            <a:off x="7235984" y="3022774"/>
            <a:ext cx="1614154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ID" b="1" dirty="0">
                <a:solidFill>
                  <a:srgbClr val="F15F5B"/>
                </a:solidFill>
                <a:latin typeface="Century Gothic" panose="020B0502020202020204" pitchFamily="34" charset="0"/>
              </a:rPr>
              <a:t>MAGAZZINO</a:t>
            </a:r>
          </a:p>
        </p:txBody>
      </p:sp>
      <p:sp>
        <p:nvSpPr>
          <p:cNvPr id="119" name="Rectangle 69">
            <a:extLst>
              <a:ext uri="{FF2B5EF4-FFF2-40B4-BE49-F238E27FC236}">
                <a16:creationId xmlns:a16="http://schemas.microsoft.com/office/drawing/2014/main" id="{FDB34A06-05F5-4207-8225-B854451A5107}"/>
              </a:ext>
            </a:extLst>
          </p:cNvPr>
          <p:cNvSpPr/>
          <p:nvPr/>
        </p:nvSpPr>
        <p:spPr>
          <a:xfrm>
            <a:off x="7500427" y="4237258"/>
            <a:ext cx="134971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ID" b="1" dirty="0">
                <a:solidFill>
                  <a:srgbClr val="F15F5B"/>
                </a:solidFill>
                <a:latin typeface="Century Gothic" panose="020B0502020202020204" pitchFamily="34" charset="0"/>
              </a:rPr>
              <a:t>STATISTICHE</a:t>
            </a:r>
          </a:p>
        </p:txBody>
      </p:sp>
      <p:sp>
        <p:nvSpPr>
          <p:cNvPr id="120" name="Freeform 26">
            <a:extLst>
              <a:ext uri="{FF2B5EF4-FFF2-40B4-BE49-F238E27FC236}">
                <a16:creationId xmlns:a16="http://schemas.microsoft.com/office/drawing/2014/main" id="{03610B6E-04D3-436C-979C-5F47A466B915}"/>
              </a:ext>
            </a:extLst>
          </p:cNvPr>
          <p:cNvSpPr>
            <a:spLocks noEditPoints="1"/>
          </p:cNvSpPr>
          <p:nvPr/>
        </p:nvSpPr>
        <p:spPr bwMode="auto">
          <a:xfrm>
            <a:off x="9227344" y="2980299"/>
            <a:ext cx="354013" cy="361950"/>
          </a:xfrm>
          <a:custGeom>
            <a:avLst/>
            <a:gdLst>
              <a:gd name="T0" fmla="*/ 88 w 94"/>
              <a:gd name="T1" fmla="*/ 31 h 96"/>
              <a:gd name="T2" fmla="*/ 92 w 94"/>
              <a:gd name="T3" fmla="*/ 22 h 96"/>
              <a:gd name="T4" fmla="*/ 93 w 94"/>
              <a:gd name="T5" fmla="*/ 19 h 96"/>
              <a:gd name="T6" fmla="*/ 86 w 94"/>
              <a:gd name="T7" fmla="*/ 8 h 96"/>
              <a:gd name="T8" fmla="*/ 80 w 94"/>
              <a:gd name="T9" fmla="*/ 11 h 96"/>
              <a:gd name="T10" fmla="*/ 74 w 94"/>
              <a:gd name="T11" fmla="*/ 2 h 96"/>
              <a:gd name="T12" fmla="*/ 60 w 94"/>
              <a:gd name="T13" fmla="*/ 0 h 96"/>
              <a:gd name="T14" fmla="*/ 58 w 94"/>
              <a:gd name="T15" fmla="*/ 7 h 96"/>
              <a:gd name="T16" fmla="*/ 48 w 94"/>
              <a:gd name="T17" fmla="*/ 8 h 96"/>
              <a:gd name="T18" fmla="*/ 39 w 94"/>
              <a:gd name="T19" fmla="*/ 19 h 96"/>
              <a:gd name="T20" fmla="*/ 40 w 94"/>
              <a:gd name="T21" fmla="*/ 22 h 96"/>
              <a:gd name="T22" fmla="*/ 44 w 94"/>
              <a:gd name="T23" fmla="*/ 31 h 96"/>
              <a:gd name="T24" fmla="*/ 39 w 94"/>
              <a:gd name="T25" fmla="*/ 35 h 96"/>
              <a:gd name="T26" fmla="*/ 45 w 94"/>
              <a:gd name="T27" fmla="*/ 47 h 96"/>
              <a:gd name="T28" fmla="*/ 42 w 94"/>
              <a:gd name="T29" fmla="*/ 51 h 96"/>
              <a:gd name="T30" fmla="*/ 36 w 94"/>
              <a:gd name="T31" fmla="*/ 42 h 96"/>
              <a:gd name="T32" fmla="*/ 22 w 94"/>
              <a:gd name="T33" fmla="*/ 40 h 96"/>
              <a:gd name="T34" fmla="*/ 20 w 94"/>
              <a:gd name="T35" fmla="*/ 47 h 96"/>
              <a:gd name="T36" fmla="*/ 10 w 94"/>
              <a:gd name="T37" fmla="*/ 48 h 96"/>
              <a:gd name="T38" fmla="*/ 1 w 94"/>
              <a:gd name="T39" fmla="*/ 59 h 96"/>
              <a:gd name="T40" fmla="*/ 2 w 94"/>
              <a:gd name="T41" fmla="*/ 62 h 96"/>
              <a:gd name="T42" fmla="*/ 6 w 94"/>
              <a:gd name="T43" fmla="*/ 71 h 96"/>
              <a:gd name="T44" fmla="*/ 1 w 94"/>
              <a:gd name="T45" fmla="*/ 75 h 96"/>
              <a:gd name="T46" fmla="*/ 7 w 94"/>
              <a:gd name="T47" fmla="*/ 87 h 96"/>
              <a:gd name="T48" fmla="*/ 14 w 94"/>
              <a:gd name="T49" fmla="*/ 85 h 96"/>
              <a:gd name="T50" fmla="*/ 20 w 94"/>
              <a:gd name="T51" fmla="*/ 94 h 96"/>
              <a:gd name="T52" fmla="*/ 34 w 94"/>
              <a:gd name="T53" fmla="*/ 96 h 96"/>
              <a:gd name="T54" fmla="*/ 36 w 94"/>
              <a:gd name="T55" fmla="*/ 88 h 96"/>
              <a:gd name="T56" fmla="*/ 46 w 94"/>
              <a:gd name="T57" fmla="*/ 88 h 96"/>
              <a:gd name="T58" fmla="*/ 49 w 94"/>
              <a:gd name="T59" fmla="*/ 87 h 96"/>
              <a:gd name="T60" fmla="*/ 54 w 94"/>
              <a:gd name="T61" fmla="*/ 74 h 96"/>
              <a:gd name="T62" fmla="*/ 50 w 94"/>
              <a:gd name="T63" fmla="*/ 65 h 96"/>
              <a:gd name="T64" fmla="*/ 55 w 94"/>
              <a:gd name="T65" fmla="*/ 61 h 96"/>
              <a:gd name="T66" fmla="*/ 49 w 94"/>
              <a:gd name="T67" fmla="*/ 49 h 96"/>
              <a:gd name="T68" fmla="*/ 48 w 94"/>
              <a:gd name="T69" fmla="*/ 48 h 96"/>
              <a:gd name="T70" fmla="*/ 58 w 94"/>
              <a:gd name="T71" fmla="*/ 49 h 96"/>
              <a:gd name="T72" fmla="*/ 60 w 94"/>
              <a:gd name="T73" fmla="*/ 56 h 96"/>
              <a:gd name="T74" fmla="*/ 74 w 94"/>
              <a:gd name="T75" fmla="*/ 54 h 96"/>
              <a:gd name="T76" fmla="*/ 80 w 94"/>
              <a:gd name="T77" fmla="*/ 45 h 96"/>
              <a:gd name="T78" fmla="*/ 86 w 94"/>
              <a:gd name="T79" fmla="*/ 48 h 96"/>
              <a:gd name="T80" fmla="*/ 93 w 94"/>
              <a:gd name="T81" fmla="*/ 37 h 96"/>
              <a:gd name="T82" fmla="*/ 28 w 94"/>
              <a:gd name="T83" fmla="*/ 78 h 96"/>
              <a:gd name="T84" fmla="*/ 28 w 94"/>
              <a:gd name="T85" fmla="*/ 58 h 96"/>
              <a:gd name="T86" fmla="*/ 28 w 94"/>
              <a:gd name="T87" fmla="*/ 78 h 96"/>
              <a:gd name="T88" fmla="*/ 56 w 94"/>
              <a:gd name="T89" fmla="*/ 28 h 96"/>
              <a:gd name="T90" fmla="*/ 76 w 94"/>
              <a:gd name="T91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" h="96">
                <a:moveTo>
                  <a:pt x="92" y="34"/>
                </a:moveTo>
                <a:cubicBezTo>
                  <a:pt x="88" y="31"/>
                  <a:pt x="88" y="31"/>
                  <a:pt x="88" y="31"/>
                </a:cubicBezTo>
                <a:cubicBezTo>
                  <a:pt x="88" y="29"/>
                  <a:pt x="88" y="27"/>
                  <a:pt x="88" y="25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1"/>
                  <a:pt x="93" y="21"/>
                </a:cubicBezTo>
                <a:cubicBezTo>
                  <a:pt x="94" y="20"/>
                  <a:pt x="93" y="20"/>
                  <a:pt x="93" y="19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8"/>
                  <a:pt x="87" y="8"/>
                  <a:pt x="86" y="8"/>
                </a:cubicBezTo>
                <a:cubicBezTo>
                  <a:pt x="85" y="8"/>
                  <a:pt x="85" y="8"/>
                  <a:pt x="84" y="8"/>
                </a:cubicBezTo>
                <a:cubicBezTo>
                  <a:pt x="80" y="11"/>
                  <a:pt x="80" y="11"/>
                  <a:pt x="80" y="11"/>
                </a:cubicBezTo>
                <a:cubicBezTo>
                  <a:pt x="78" y="10"/>
                  <a:pt x="77" y="9"/>
                  <a:pt x="74" y="8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1"/>
                  <a:pt x="74" y="0"/>
                  <a:pt x="7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8" y="1"/>
                  <a:pt x="58" y="2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8"/>
                  <a:pt x="54" y="9"/>
                  <a:pt x="52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5" y="8"/>
                  <a:pt x="45" y="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8" y="20"/>
                  <a:pt x="39" y="21"/>
                </a:cubicBezTo>
                <a:cubicBezTo>
                  <a:pt x="39" y="21"/>
                  <a:pt x="39" y="22"/>
                  <a:pt x="40" y="22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7"/>
                  <a:pt x="44" y="29"/>
                  <a:pt x="44" y="31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5"/>
                  <a:pt x="39" y="35"/>
                </a:cubicBezTo>
                <a:cubicBezTo>
                  <a:pt x="38" y="36"/>
                  <a:pt x="38" y="36"/>
                  <a:pt x="39" y="3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8"/>
                  <a:pt x="46" y="48"/>
                  <a:pt x="46" y="48"/>
                </a:cubicBezTo>
                <a:cubicBezTo>
                  <a:pt x="42" y="51"/>
                  <a:pt x="42" y="51"/>
                  <a:pt x="42" y="51"/>
                </a:cubicBezTo>
                <a:cubicBezTo>
                  <a:pt x="40" y="50"/>
                  <a:pt x="39" y="49"/>
                  <a:pt x="36" y="48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1"/>
                  <a:pt x="36" y="40"/>
                  <a:pt x="3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7"/>
                  <a:pt x="20" y="47"/>
                  <a:pt x="20" y="47"/>
                </a:cubicBezTo>
                <a:cubicBezTo>
                  <a:pt x="18" y="48"/>
                  <a:pt x="16" y="49"/>
                  <a:pt x="14" y="51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7" y="48"/>
                  <a:pt x="7" y="4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60"/>
                  <a:pt x="0" y="60"/>
                  <a:pt x="1" y="61"/>
                </a:cubicBezTo>
                <a:cubicBezTo>
                  <a:pt x="1" y="61"/>
                  <a:pt x="1" y="62"/>
                  <a:pt x="2" y="62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7"/>
                  <a:pt x="6" y="69"/>
                  <a:pt x="6" y="71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5"/>
                  <a:pt x="1" y="75"/>
                </a:cubicBezTo>
                <a:cubicBezTo>
                  <a:pt x="0" y="76"/>
                  <a:pt x="0" y="76"/>
                  <a:pt x="1" y="77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8"/>
                  <a:pt x="8" y="88"/>
                  <a:pt x="9" y="88"/>
                </a:cubicBezTo>
                <a:cubicBezTo>
                  <a:pt x="14" y="85"/>
                  <a:pt x="14" y="85"/>
                  <a:pt x="14" y="85"/>
                </a:cubicBezTo>
                <a:cubicBezTo>
                  <a:pt x="16" y="87"/>
                  <a:pt x="18" y="88"/>
                  <a:pt x="20" y="89"/>
                </a:cubicBezTo>
                <a:cubicBezTo>
                  <a:pt x="20" y="94"/>
                  <a:pt x="20" y="94"/>
                  <a:pt x="20" y="94"/>
                </a:cubicBezTo>
                <a:cubicBezTo>
                  <a:pt x="20" y="95"/>
                  <a:pt x="21" y="96"/>
                  <a:pt x="22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6" y="96"/>
                  <a:pt x="36" y="95"/>
                  <a:pt x="36" y="94"/>
                </a:cubicBezTo>
                <a:cubicBezTo>
                  <a:pt x="36" y="88"/>
                  <a:pt x="36" y="88"/>
                  <a:pt x="36" y="88"/>
                </a:cubicBezTo>
                <a:cubicBezTo>
                  <a:pt x="39" y="87"/>
                  <a:pt x="40" y="86"/>
                  <a:pt x="42" y="85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8"/>
                  <a:pt x="47" y="88"/>
                  <a:pt x="48" y="88"/>
                </a:cubicBezTo>
                <a:cubicBezTo>
                  <a:pt x="49" y="88"/>
                  <a:pt x="49" y="88"/>
                  <a:pt x="49" y="87"/>
                </a:cubicBezTo>
                <a:cubicBezTo>
                  <a:pt x="55" y="77"/>
                  <a:pt x="55" y="77"/>
                  <a:pt x="55" y="77"/>
                </a:cubicBezTo>
                <a:cubicBezTo>
                  <a:pt x="56" y="76"/>
                  <a:pt x="55" y="75"/>
                  <a:pt x="54" y="74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69"/>
                  <a:pt x="50" y="67"/>
                  <a:pt x="50" y="65"/>
                </a:cubicBezTo>
                <a:cubicBezTo>
                  <a:pt x="54" y="62"/>
                  <a:pt x="54" y="62"/>
                  <a:pt x="54" y="62"/>
                </a:cubicBezTo>
                <a:cubicBezTo>
                  <a:pt x="55" y="62"/>
                  <a:pt x="55" y="61"/>
                  <a:pt x="55" y="61"/>
                </a:cubicBezTo>
                <a:cubicBezTo>
                  <a:pt x="56" y="60"/>
                  <a:pt x="55" y="60"/>
                  <a:pt x="55" y="5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8"/>
                  <a:pt x="49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7"/>
                  <a:pt x="56" y="48"/>
                  <a:pt x="58" y="49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5"/>
                  <a:pt x="59" y="56"/>
                  <a:pt x="60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4" y="56"/>
                  <a:pt x="74" y="55"/>
                  <a:pt x="74" y="54"/>
                </a:cubicBezTo>
                <a:cubicBezTo>
                  <a:pt x="74" y="48"/>
                  <a:pt x="74" y="48"/>
                  <a:pt x="74" y="48"/>
                </a:cubicBezTo>
                <a:cubicBezTo>
                  <a:pt x="77" y="47"/>
                  <a:pt x="78" y="46"/>
                  <a:pt x="80" y="45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7" y="48"/>
                  <a:pt x="87" y="48"/>
                  <a:pt x="87" y="47"/>
                </a:cubicBezTo>
                <a:cubicBezTo>
                  <a:pt x="93" y="37"/>
                  <a:pt x="93" y="37"/>
                  <a:pt x="93" y="37"/>
                </a:cubicBezTo>
                <a:cubicBezTo>
                  <a:pt x="94" y="36"/>
                  <a:pt x="93" y="35"/>
                  <a:pt x="92" y="34"/>
                </a:cubicBezTo>
                <a:close/>
                <a:moveTo>
                  <a:pt x="28" y="78"/>
                </a:moveTo>
                <a:cubicBezTo>
                  <a:pt x="22" y="78"/>
                  <a:pt x="18" y="74"/>
                  <a:pt x="18" y="68"/>
                </a:cubicBezTo>
                <a:cubicBezTo>
                  <a:pt x="18" y="62"/>
                  <a:pt x="22" y="58"/>
                  <a:pt x="28" y="58"/>
                </a:cubicBezTo>
                <a:cubicBezTo>
                  <a:pt x="33" y="58"/>
                  <a:pt x="38" y="62"/>
                  <a:pt x="38" y="68"/>
                </a:cubicBezTo>
                <a:cubicBezTo>
                  <a:pt x="38" y="74"/>
                  <a:pt x="33" y="78"/>
                  <a:pt x="28" y="78"/>
                </a:cubicBezTo>
                <a:close/>
                <a:moveTo>
                  <a:pt x="66" y="38"/>
                </a:moveTo>
                <a:cubicBezTo>
                  <a:pt x="60" y="38"/>
                  <a:pt x="56" y="34"/>
                  <a:pt x="56" y="28"/>
                </a:cubicBezTo>
                <a:cubicBezTo>
                  <a:pt x="56" y="22"/>
                  <a:pt x="60" y="18"/>
                  <a:pt x="66" y="18"/>
                </a:cubicBezTo>
                <a:cubicBezTo>
                  <a:pt x="71" y="18"/>
                  <a:pt x="76" y="22"/>
                  <a:pt x="76" y="28"/>
                </a:cubicBezTo>
                <a:cubicBezTo>
                  <a:pt x="76" y="34"/>
                  <a:pt x="71" y="38"/>
                  <a:pt x="66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1" name="Freeform 8">
            <a:extLst>
              <a:ext uri="{FF2B5EF4-FFF2-40B4-BE49-F238E27FC236}">
                <a16:creationId xmlns:a16="http://schemas.microsoft.com/office/drawing/2014/main" id="{E577B9A2-F234-42BA-B79F-9567EBA949B9}"/>
              </a:ext>
            </a:extLst>
          </p:cNvPr>
          <p:cNvSpPr>
            <a:spLocks/>
          </p:cNvSpPr>
          <p:nvPr/>
        </p:nvSpPr>
        <p:spPr bwMode="auto">
          <a:xfrm>
            <a:off x="9220994" y="1764227"/>
            <a:ext cx="366713" cy="365125"/>
          </a:xfrm>
          <a:custGeom>
            <a:avLst/>
            <a:gdLst>
              <a:gd name="T0" fmla="*/ 91 w 98"/>
              <a:gd name="T1" fmla="*/ 66 h 97"/>
              <a:gd name="T2" fmla="*/ 73 w 98"/>
              <a:gd name="T3" fmla="*/ 62 h 97"/>
              <a:gd name="T4" fmla="*/ 60 w 98"/>
              <a:gd name="T5" fmla="*/ 49 h 97"/>
              <a:gd name="T6" fmla="*/ 73 w 98"/>
              <a:gd name="T7" fmla="*/ 36 h 97"/>
              <a:gd name="T8" fmla="*/ 79 w 98"/>
              <a:gd name="T9" fmla="*/ 37 h 97"/>
              <a:gd name="T10" fmla="*/ 91 w 98"/>
              <a:gd name="T11" fmla="*/ 32 h 97"/>
              <a:gd name="T12" fmla="*/ 95 w 98"/>
              <a:gd name="T13" fmla="*/ 13 h 97"/>
              <a:gd name="T14" fmla="*/ 94 w 98"/>
              <a:gd name="T15" fmla="*/ 11 h 97"/>
              <a:gd name="T16" fmla="*/ 92 w 98"/>
              <a:gd name="T17" fmla="*/ 12 h 97"/>
              <a:gd name="T18" fmla="*/ 85 w 98"/>
              <a:gd name="T19" fmla="*/ 19 h 97"/>
              <a:gd name="T20" fmla="*/ 79 w 98"/>
              <a:gd name="T21" fmla="*/ 19 h 97"/>
              <a:gd name="T22" fmla="*/ 79 w 98"/>
              <a:gd name="T23" fmla="*/ 13 h 97"/>
              <a:gd name="T24" fmla="*/ 86 w 98"/>
              <a:gd name="T25" fmla="*/ 6 h 97"/>
              <a:gd name="T26" fmla="*/ 87 w 98"/>
              <a:gd name="T27" fmla="*/ 4 h 97"/>
              <a:gd name="T28" fmla="*/ 86 w 98"/>
              <a:gd name="T29" fmla="*/ 3 h 97"/>
              <a:gd name="T30" fmla="*/ 79 w 98"/>
              <a:gd name="T31" fmla="*/ 1 h 97"/>
              <a:gd name="T32" fmla="*/ 66 w 98"/>
              <a:gd name="T33" fmla="*/ 7 h 97"/>
              <a:gd name="T34" fmla="*/ 62 w 98"/>
              <a:gd name="T35" fmla="*/ 25 h 97"/>
              <a:gd name="T36" fmla="*/ 49 w 98"/>
              <a:gd name="T37" fmla="*/ 38 h 97"/>
              <a:gd name="T38" fmla="*/ 36 w 98"/>
              <a:gd name="T39" fmla="*/ 25 h 97"/>
              <a:gd name="T40" fmla="*/ 32 w 98"/>
              <a:gd name="T41" fmla="*/ 7 h 97"/>
              <a:gd name="T42" fmla="*/ 13 w 98"/>
              <a:gd name="T43" fmla="*/ 3 h 97"/>
              <a:gd name="T44" fmla="*/ 11 w 98"/>
              <a:gd name="T45" fmla="*/ 4 h 97"/>
              <a:gd name="T46" fmla="*/ 12 w 98"/>
              <a:gd name="T47" fmla="*/ 6 h 97"/>
              <a:gd name="T48" fmla="*/ 19 w 98"/>
              <a:gd name="T49" fmla="*/ 13 h 97"/>
              <a:gd name="T50" fmla="*/ 19 w 98"/>
              <a:gd name="T51" fmla="*/ 19 h 97"/>
              <a:gd name="T52" fmla="*/ 13 w 98"/>
              <a:gd name="T53" fmla="*/ 19 h 97"/>
              <a:gd name="T54" fmla="*/ 6 w 98"/>
              <a:gd name="T55" fmla="*/ 12 h 97"/>
              <a:gd name="T56" fmla="*/ 4 w 98"/>
              <a:gd name="T57" fmla="*/ 11 h 97"/>
              <a:gd name="T58" fmla="*/ 3 w 98"/>
              <a:gd name="T59" fmla="*/ 13 h 97"/>
              <a:gd name="T60" fmla="*/ 7 w 98"/>
              <a:gd name="T61" fmla="*/ 32 h 97"/>
              <a:gd name="T62" fmla="*/ 25 w 98"/>
              <a:gd name="T63" fmla="*/ 36 h 97"/>
              <a:gd name="T64" fmla="*/ 38 w 98"/>
              <a:gd name="T65" fmla="*/ 49 h 97"/>
              <a:gd name="T66" fmla="*/ 25 w 98"/>
              <a:gd name="T67" fmla="*/ 62 h 97"/>
              <a:gd name="T68" fmla="*/ 19 w 98"/>
              <a:gd name="T69" fmla="*/ 61 h 97"/>
              <a:gd name="T70" fmla="*/ 7 w 98"/>
              <a:gd name="T71" fmla="*/ 66 h 97"/>
              <a:gd name="T72" fmla="*/ 3 w 98"/>
              <a:gd name="T73" fmla="*/ 86 h 97"/>
              <a:gd name="T74" fmla="*/ 4 w 98"/>
              <a:gd name="T75" fmla="*/ 87 h 97"/>
              <a:gd name="T76" fmla="*/ 6 w 98"/>
              <a:gd name="T77" fmla="*/ 86 h 97"/>
              <a:gd name="T78" fmla="*/ 13 w 98"/>
              <a:gd name="T79" fmla="*/ 79 h 97"/>
              <a:gd name="T80" fmla="*/ 19 w 98"/>
              <a:gd name="T81" fmla="*/ 79 h 97"/>
              <a:gd name="T82" fmla="*/ 19 w 98"/>
              <a:gd name="T83" fmla="*/ 85 h 97"/>
              <a:gd name="T84" fmla="*/ 12 w 98"/>
              <a:gd name="T85" fmla="*/ 92 h 97"/>
              <a:gd name="T86" fmla="*/ 11 w 98"/>
              <a:gd name="T87" fmla="*/ 94 h 97"/>
              <a:gd name="T88" fmla="*/ 13 w 98"/>
              <a:gd name="T89" fmla="*/ 95 h 97"/>
              <a:gd name="T90" fmla="*/ 20 w 98"/>
              <a:gd name="T91" fmla="*/ 97 h 97"/>
              <a:gd name="T92" fmla="*/ 20 w 98"/>
              <a:gd name="T93" fmla="*/ 97 h 97"/>
              <a:gd name="T94" fmla="*/ 32 w 98"/>
              <a:gd name="T95" fmla="*/ 91 h 97"/>
              <a:gd name="T96" fmla="*/ 36 w 98"/>
              <a:gd name="T97" fmla="*/ 73 h 97"/>
              <a:gd name="T98" fmla="*/ 49 w 98"/>
              <a:gd name="T99" fmla="*/ 60 h 97"/>
              <a:gd name="T100" fmla="*/ 62 w 98"/>
              <a:gd name="T101" fmla="*/ 73 h 97"/>
              <a:gd name="T102" fmla="*/ 66 w 98"/>
              <a:gd name="T103" fmla="*/ 91 h 97"/>
              <a:gd name="T104" fmla="*/ 79 w 98"/>
              <a:gd name="T105" fmla="*/ 97 h 97"/>
              <a:gd name="T106" fmla="*/ 86 w 98"/>
              <a:gd name="T107" fmla="*/ 95 h 97"/>
              <a:gd name="T108" fmla="*/ 87 w 98"/>
              <a:gd name="T109" fmla="*/ 94 h 97"/>
              <a:gd name="T110" fmla="*/ 86 w 98"/>
              <a:gd name="T111" fmla="*/ 92 h 97"/>
              <a:gd name="T112" fmla="*/ 79 w 98"/>
              <a:gd name="T113" fmla="*/ 85 h 97"/>
              <a:gd name="T114" fmla="*/ 79 w 98"/>
              <a:gd name="T115" fmla="*/ 79 h 97"/>
              <a:gd name="T116" fmla="*/ 85 w 98"/>
              <a:gd name="T117" fmla="*/ 79 h 97"/>
              <a:gd name="T118" fmla="*/ 92 w 98"/>
              <a:gd name="T119" fmla="*/ 86 h 97"/>
              <a:gd name="T120" fmla="*/ 94 w 98"/>
              <a:gd name="T121" fmla="*/ 87 h 97"/>
              <a:gd name="T122" fmla="*/ 95 w 98"/>
              <a:gd name="T123" fmla="*/ 86 h 97"/>
              <a:gd name="T124" fmla="*/ 91 w 98"/>
              <a:gd name="T125" fmla="*/ 6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" h="97">
                <a:moveTo>
                  <a:pt x="91" y="66"/>
                </a:moveTo>
                <a:cubicBezTo>
                  <a:pt x="87" y="61"/>
                  <a:pt x="79" y="59"/>
                  <a:pt x="73" y="62"/>
                </a:cubicBezTo>
                <a:cubicBezTo>
                  <a:pt x="60" y="49"/>
                  <a:pt x="60" y="49"/>
                  <a:pt x="60" y="49"/>
                </a:cubicBezTo>
                <a:cubicBezTo>
                  <a:pt x="73" y="36"/>
                  <a:pt x="73" y="36"/>
                  <a:pt x="73" y="36"/>
                </a:cubicBezTo>
                <a:cubicBezTo>
                  <a:pt x="75" y="37"/>
                  <a:pt x="77" y="37"/>
                  <a:pt x="79" y="37"/>
                </a:cubicBezTo>
                <a:cubicBezTo>
                  <a:pt x="84" y="37"/>
                  <a:pt x="88" y="35"/>
                  <a:pt x="91" y="32"/>
                </a:cubicBezTo>
                <a:cubicBezTo>
                  <a:pt x="97" y="27"/>
                  <a:pt x="98" y="19"/>
                  <a:pt x="95" y="13"/>
                </a:cubicBezTo>
                <a:cubicBezTo>
                  <a:pt x="95" y="12"/>
                  <a:pt x="94" y="11"/>
                  <a:pt x="94" y="11"/>
                </a:cubicBezTo>
                <a:cubicBezTo>
                  <a:pt x="93" y="11"/>
                  <a:pt x="92" y="11"/>
                  <a:pt x="92" y="12"/>
                </a:cubicBezTo>
                <a:cubicBezTo>
                  <a:pt x="85" y="19"/>
                  <a:pt x="85" y="19"/>
                  <a:pt x="85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13"/>
                  <a:pt x="79" y="13"/>
                  <a:pt x="79" y="13"/>
                </a:cubicBezTo>
                <a:cubicBezTo>
                  <a:pt x="86" y="6"/>
                  <a:pt x="86" y="6"/>
                  <a:pt x="86" y="6"/>
                </a:cubicBezTo>
                <a:cubicBezTo>
                  <a:pt x="87" y="5"/>
                  <a:pt x="87" y="5"/>
                  <a:pt x="87" y="4"/>
                </a:cubicBezTo>
                <a:cubicBezTo>
                  <a:pt x="87" y="4"/>
                  <a:pt x="86" y="3"/>
                  <a:pt x="86" y="3"/>
                </a:cubicBezTo>
                <a:cubicBezTo>
                  <a:pt x="83" y="2"/>
                  <a:pt x="81" y="1"/>
                  <a:pt x="79" y="1"/>
                </a:cubicBezTo>
                <a:cubicBezTo>
                  <a:pt x="74" y="1"/>
                  <a:pt x="69" y="3"/>
                  <a:pt x="66" y="7"/>
                </a:cubicBezTo>
                <a:cubicBezTo>
                  <a:pt x="61" y="11"/>
                  <a:pt x="59" y="19"/>
                  <a:pt x="62" y="25"/>
                </a:cubicBezTo>
                <a:cubicBezTo>
                  <a:pt x="49" y="38"/>
                  <a:pt x="49" y="38"/>
                  <a:pt x="49" y="38"/>
                </a:cubicBezTo>
                <a:cubicBezTo>
                  <a:pt x="36" y="25"/>
                  <a:pt x="36" y="25"/>
                  <a:pt x="36" y="25"/>
                </a:cubicBezTo>
                <a:cubicBezTo>
                  <a:pt x="39" y="19"/>
                  <a:pt x="37" y="11"/>
                  <a:pt x="32" y="7"/>
                </a:cubicBezTo>
                <a:cubicBezTo>
                  <a:pt x="27" y="1"/>
                  <a:pt x="19" y="0"/>
                  <a:pt x="13" y="3"/>
                </a:cubicBezTo>
                <a:cubicBezTo>
                  <a:pt x="12" y="3"/>
                  <a:pt x="11" y="4"/>
                  <a:pt x="11" y="4"/>
                </a:cubicBezTo>
                <a:cubicBezTo>
                  <a:pt x="11" y="5"/>
                  <a:pt x="11" y="6"/>
                  <a:pt x="12" y="6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9"/>
                  <a:pt x="19" y="19"/>
                  <a:pt x="19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5" y="11"/>
                  <a:pt x="4" y="11"/>
                </a:cubicBezTo>
                <a:cubicBezTo>
                  <a:pt x="4" y="11"/>
                  <a:pt x="3" y="12"/>
                  <a:pt x="3" y="13"/>
                </a:cubicBezTo>
                <a:cubicBezTo>
                  <a:pt x="0" y="19"/>
                  <a:pt x="1" y="27"/>
                  <a:pt x="7" y="32"/>
                </a:cubicBezTo>
                <a:cubicBezTo>
                  <a:pt x="11" y="37"/>
                  <a:pt x="19" y="39"/>
                  <a:pt x="25" y="36"/>
                </a:cubicBezTo>
                <a:cubicBezTo>
                  <a:pt x="38" y="49"/>
                  <a:pt x="38" y="49"/>
                  <a:pt x="38" y="49"/>
                </a:cubicBezTo>
                <a:cubicBezTo>
                  <a:pt x="25" y="62"/>
                  <a:pt x="25" y="62"/>
                  <a:pt x="25" y="62"/>
                </a:cubicBezTo>
                <a:cubicBezTo>
                  <a:pt x="23" y="61"/>
                  <a:pt x="21" y="61"/>
                  <a:pt x="19" y="61"/>
                </a:cubicBezTo>
                <a:cubicBezTo>
                  <a:pt x="14" y="61"/>
                  <a:pt x="10" y="63"/>
                  <a:pt x="7" y="66"/>
                </a:cubicBezTo>
                <a:cubicBezTo>
                  <a:pt x="1" y="71"/>
                  <a:pt x="0" y="79"/>
                  <a:pt x="3" y="86"/>
                </a:cubicBezTo>
                <a:cubicBezTo>
                  <a:pt x="3" y="86"/>
                  <a:pt x="4" y="87"/>
                  <a:pt x="4" y="87"/>
                </a:cubicBezTo>
                <a:cubicBezTo>
                  <a:pt x="5" y="87"/>
                  <a:pt x="6" y="87"/>
                  <a:pt x="6" y="86"/>
                </a:cubicBezTo>
                <a:cubicBezTo>
                  <a:pt x="13" y="79"/>
                  <a:pt x="13" y="79"/>
                  <a:pt x="13" y="79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85"/>
                  <a:pt x="19" y="85"/>
                  <a:pt x="19" y="85"/>
                </a:cubicBezTo>
                <a:cubicBezTo>
                  <a:pt x="12" y="92"/>
                  <a:pt x="12" y="92"/>
                  <a:pt x="12" y="92"/>
                </a:cubicBezTo>
                <a:cubicBezTo>
                  <a:pt x="11" y="92"/>
                  <a:pt x="11" y="93"/>
                  <a:pt x="11" y="94"/>
                </a:cubicBezTo>
                <a:cubicBezTo>
                  <a:pt x="11" y="94"/>
                  <a:pt x="12" y="95"/>
                  <a:pt x="13" y="95"/>
                </a:cubicBezTo>
                <a:cubicBezTo>
                  <a:pt x="15" y="96"/>
                  <a:pt x="17" y="97"/>
                  <a:pt x="20" y="97"/>
                </a:cubicBezTo>
                <a:cubicBezTo>
                  <a:pt x="20" y="97"/>
                  <a:pt x="20" y="97"/>
                  <a:pt x="20" y="97"/>
                </a:cubicBezTo>
                <a:cubicBezTo>
                  <a:pt x="24" y="97"/>
                  <a:pt x="29" y="95"/>
                  <a:pt x="32" y="91"/>
                </a:cubicBezTo>
                <a:cubicBezTo>
                  <a:pt x="37" y="87"/>
                  <a:pt x="39" y="79"/>
                  <a:pt x="36" y="73"/>
                </a:cubicBezTo>
                <a:cubicBezTo>
                  <a:pt x="49" y="60"/>
                  <a:pt x="49" y="60"/>
                  <a:pt x="49" y="60"/>
                </a:cubicBezTo>
                <a:cubicBezTo>
                  <a:pt x="62" y="73"/>
                  <a:pt x="62" y="73"/>
                  <a:pt x="62" y="73"/>
                </a:cubicBezTo>
                <a:cubicBezTo>
                  <a:pt x="59" y="79"/>
                  <a:pt x="61" y="87"/>
                  <a:pt x="66" y="91"/>
                </a:cubicBezTo>
                <a:cubicBezTo>
                  <a:pt x="69" y="95"/>
                  <a:pt x="74" y="97"/>
                  <a:pt x="79" y="97"/>
                </a:cubicBezTo>
                <a:cubicBezTo>
                  <a:pt x="81" y="97"/>
                  <a:pt x="83" y="96"/>
                  <a:pt x="86" y="95"/>
                </a:cubicBezTo>
                <a:cubicBezTo>
                  <a:pt x="86" y="95"/>
                  <a:pt x="87" y="94"/>
                  <a:pt x="87" y="94"/>
                </a:cubicBezTo>
                <a:cubicBezTo>
                  <a:pt x="87" y="93"/>
                  <a:pt x="87" y="92"/>
                  <a:pt x="86" y="92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79"/>
                  <a:pt x="79" y="79"/>
                  <a:pt x="7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7"/>
                  <a:pt x="93" y="87"/>
                  <a:pt x="94" y="87"/>
                </a:cubicBezTo>
                <a:cubicBezTo>
                  <a:pt x="94" y="87"/>
                  <a:pt x="95" y="86"/>
                  <a:pt x="95" y="86"/>
                </a:cubicBezTo>
                <a:cubicBezTo>
                  <a:pt x="98" y="79"/>
                  <a:pt x="97" y="71"/>
                  <a:pt x="91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2" name="Group 75">
            <a:extLst>
              <a:ext uri="{FF2B5EF4-FFF2-40B4-BE49-F238E27FC236}">
                <a16:creationId xmlns:a16="http://schemas.microsoft.com/office/drawing/2014/main" id="{15931D02-6451-4C0A-BF30-230722532380}"/>
              </a:ext>
            </a:extLst>
          </p:cNvPr>
          <p:cNvGrpSpPr/>
          <p:nvPr/>
        </p:nvGrpSpPr>
        <p:grpSpPr>
          <a:xfrm>
            <a:off x="2593975" y="2980299"/>
            <a:ext cx="361950" cy="361950"/>
            <a:chOff x="3390900" y="3971925"/>
            <a:chExt cx="361950" cy="36195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17000"/>
              </a:prstClr>
            </a:outerShdw>
          </a:effectLst>
        </p:grpSpPr>
        <p:sp>
          <p:nvSpPr>
            <p:cNvPr id="123" name="Freeform 67">
              <a:extLst>
                <a:ext uri="{FF2B5EF4-FFF2-40B4-BE49-F238E27FC236}">
                  <a16:creationId xmlns:a16="http://schemas.microsoft.com/office/drawing/2014/main" id="{DCB2AB7B-8471-4A28-A603-A8B6073CB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900" y="3971925"/>
              <a:ext cx="361950" cy="361950"/>
            </a:xfrm>
            <a:custGeom>
              <a:avLst/>
              <a:gdLst>
                <a:gd name="T0" fmla="*/ 95 w 96"/>
                <a:gd name="T1" fmla="*/ 89 h 96"/>
                <a:gd name="T2" fmla="*/ 74 w 96"/>
                <a:gd name="T3" fmla="*/ 69 h 96"/>
                <a:gd name="T4" fmla="*/ 84 w 96"/>
                <a:gd name="T5" fmla="*/ 42 h 96"/>
                <a:gd name="T6" fmla="*/ 42 w 96"/>
                <a:gd name="T7" fmla="*/ 0 h 96"/>
                <a:gd name="T8" fmla="*/ 0 w 96"/>
                <a:gd name="T9" fmla="*/ 42 h 96"/>
                <a:gd name="T10" fmla="*/ 42 w 96"/>
                <a:gd name="T11" fmla="*/ 84 h 96"/>
                <a:gd name="T12" fmla="*/ 69 w 96"/>
                <a:gd name="T13" fmla="*/ 74 h 96"/>
                <a:gd name="T14" fmla="*/ 89 w 96"/>
                <a:gd name="T15" fmla="*/ 95 h 96"/>
                <a:gd name="T16" fmla="*/ 92 w 96"/>
                <a:gd name="T17" fmla="*/ 96 h 96"/>
                <a:gd name="T18" fmla="*/ 95 w 96"/>
                <a:gd name="T19" fmla="*/ 95 h 96"/>
                <a:gd name="T20" fmla="*/ 95 w 96"/>
                <a:gd name="T21" fmla="*/ 89 h 96"/>
                <a:gd name="T22" fmla="*/ 64 w 96"/>
                <a:gd name="T23" fmla="*/ 45 h 96"/>
                <a:gd name="T24" fmla="*/ 69 w 96"/>
                <a:gd name="T25" fmla="*/ 48 h 96"/>
                <a:gd name="T26" fmla="*/ 69 w 96"/>
                <a:gd name="T27" fmla="*/ 49 h 96"/>
                <a:gd name="T28" fmla="*/ 69 w 96"/>
                <a:gd name="T29" fmla="*/ 51 h 96"/>
                <a:gd name="T30" fmla="*/ 63 w 96"/>
                <a:gd name="T31" fmla="*/ 61 h 96"/>
                <a:gd name="T32" fmla="*/ 62 w 96"/>
                <a:gd name="T33" fmla="*/ 62 h 96"/>
                <a:gd name="T34" fmla="*/ 60 w 96"/>
                <a:gd name="T35" fmla="*/ 62 h 96"/>
                <a:gd name="T36" fmla="*/ 56 w 96"/>
                <a:gd name="T37" fmla="*/ 59 h 96"/>
                <a:gd name="T38" fmla="*/ 50 w 96"/>
                <a:gd name="T39" fmla="*/ 62 h 96"/>
                <a:gd name="T40" fmla="*/ 50 w 96"/>
                <a:gd name="T41" fmla="*/ 68 h 96"/>
                <a:gd name="T42" fmla="*/ 48 w 96"/>
                <a:gd name="T43" fmla="*/ 70 h 96"/>
                <a:gd name="T44" fmla="*/ 36 w 96"/>
                <a:gd name="T45" fmla="*/ 70 h 96"/>
                <a:gd name="T46" fmla="*/ 34 w 96"/>
                <a:gd name="T47" fmla="*/ 68 h 96"/>
                <a:gd name="T48" fmla="*/ 34 w 96"/>
                <a:gd name="T49" fmla="*/ 63 h 96"/>
                <a:gd name="T50" fmla="*/ 28 w 96"/>
                <a:gd name="T51" fmla="*/ 59 h 96"/>
                <a:gd name="T52" fmla="*/ 23 w 96"/>
                <a:gd name="T53" fmla="*/ 62 h 96"/>
                <a:gd name="T54" fmla="*/ 21 w 96"/>
                <a:gd name="T55" fmla="*/ 61 h 96"/>
                <a:gd name="T56" fmla="*/ 15 w 96"/>
                <a:gd name="T57" fmla="*/ 51 h 96"/>
                <a:gd name="T58" fmla="*/ 15 w 96"/>
                <a:gd name="T59" fmla="*/ 49 h 96"/>
                <a:gd name="T60" fmla="*/ 15 w 96"/>
                <a:gd name="T61" fmla="*/ 48 h 96"/>
                <a:gd name="T62" fmla="*/ 20 w 96"/>
                <a:gd name="T63" fmla="*/ 45 h 96"/>
                <a:gd name="T64" fmla="*/ 20 w 96"/>
                <a:gd name="T65" fmla="*/ 39 h 96"/>
                <a:gd name="T66" fmla="*/ 16 w 96"/>
                <a:gd name="T67" fmla="*/ 36 h 96"/>
                <a:gd name="T68" fmla="*/ 15 w 96"/>
                <a:gd name="T69" fmla="*/ 35 h 96"/>
                <a:gd name="T70" fmla="*/ 15 w 96"/>
                <a:gd name="T71" fmla="*/ 33 h 96"/>
                <a:gd name="T72" fmla="*/ 21 w 96"/>
                <a:gd name="T73" fmla="*/ 23 h 96"/>
                <a:gd name="T74" fmla="*/ 24 w 96"/>
                <a:gd name="T75" fmla="*/ 22 h 96"/>
                <a:gd name="T76" fmla="*/ 28 w 96"/>
                <a:gd name="T77" fmla="*/ 25 h 96"/>
                <a:gd name="T78" fmla="*/ 34 w 96"/>
                <a:gd name="T79" fmla="*/ 21 h 96"/>
                <a:gd name="T80" fmla="*/ 34 w 96"/>
                <a:gd name="T81" fmla="*/ 16 h 96"/>
                <a:gd name="T82" fmla="*/ 36 w 96"/>
                <a:gd name="T83" fmla="*/ 14 h 96"/>
                <a:gd name="T84" fmla="*/ 48 w 96"/>
                <a:gd name="T85" fmla="*/ 14 h 96"/>
                <a:gd name="T86" fmla="*/ 50 w 96"/>
                <a:gd name="T87" fmla="*/ 16 h 96"/>
                <a:gd name="T88" fmla="*/ 50 w 96"/>
                <a:gd name="T89" fmla="*/ 22 h 96"/>
                <a:gd name="T90" fmla="*/ 56 w 96"/>
                <a:gd name="T91" fmla="*/ 25 h 96"/>
                <a:gd name="T92" fmla="*/ 60 w 96"/>
                <a:gd name="T93" fmla="*/ 22 h 96"/>
                <a:gd name="T94" fmla="*/ 62 w 96"/>
                <a:gd name="T95" fmla="*/ 22 h 96"/>
                <a:gd name="T96" fmla="*/ 63 w 96"/>
                <a:gd name="T97" fmla="*/ 23 h 96"/>
                <a:gd name="T98" fmla="*/ 69 w 96"/>
                <a:gd name="T99" fmla="*/ 33 h 96"/>
                <a:gd name="T100" fmla="*/ 69 w 96"/>
                <a:gd name="T101" fmla="*/ 35 h 96"/>
                <a:gd name="T102" fmla="*/ 69 w 96"/>
                <a:gd name="T103" fmla="*/ 36 h 96"/>
                <a:gd name="T104" fmla="*/ 64 w 96"/>
                <a:gd name="T105" fmla="*/ 39 h 96"/>
                <a:gd name="T106" fmla="*/ 64 w 96"/>
                <a:gd name="T10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96">
                  <a:moveTo>
                    <a:pt x="95" y="8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80" y="61"/>
                    <a:pt x="84" y="5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0"/>
                    <a:pt x="69" y="74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6"/>
                    <a:pt x="91" y="96"/>
                    <a:pt x="92" y="96"/>
                  </a:cubicBezTo>
                  <a:cubicBezTo>
                    <a:pt x="93" y="96"/>
                    <a:pt x="94" y="96"/>
                    <a:pt x="95" y="95"/>
                  </a:cubicBezTo>
                  <a:cubicBezTo>
                    <a:pt x="96" y="93"/>
                    <a:pt x="96" y="91"/>
                    <a:pt x="95" y="89"/>
                  </a:cubicBezTo>
                  <a:close/>
                  <a:moveTo>
                    <a:pt x="64" y="45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9"/>
                    <a:pt x="69" y="49"/>
                  </a:cubicBezTo>
                  <a:cubicBezTo>
                    <a:pt x="70" y="50"/>
                    <a:pt x="70" y="50"/>
                    <a:pt x="69" y="5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2"/>
                    <a:pt x="63" y="62"/>
                    <a:pt x="62" y="62"/>
                  </a:cubicBezTo>
                  <a:cubicBezTo>
                    <a:pt x="61" y="62"/>
                    <a:pt x="61" y="62"/>
                    <a:pt x="60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60"/>
                    <a:pt x="53" y="61"/>
                    <a:pt x="50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9"/>
                    <a:pt x="50" y="70"/>
                    <a:pt x="48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4" y="69"/>
                    <a:pt x="34" y="68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2" y="62"/>
                    <a:pt x="30" y="61"/>
                    <a:pt x="28" y="59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2"/>
                    <a:pt x="21" y="62"/>
                    <a:pt x="21" y="6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3"/>
                    <a:pt x="20" y="41"/>
                    <a:pt x="20" y="39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5" y="35"/>
                    <a:pt x="15" y="35"/>
                  </a:cubicBezTo>
                  <a:cubicBezTo>
                    <a:pt x="14" y="34"/>
                    <a:pt x="15" y="34"/>
                    <a:pt x="15" y="3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3" y="22"/>
                    <a:pt x="24" y="2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2" y="22"/>
                    <a:pt x="34" y="21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5" y="14"/>
                    <a:pt x="36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0" y="14"/>
                    <a:pt x="50" y="15"/>
                    <a:pt x="50" y="16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3" y="23"/>
                    <a:pt x="54" y="24"/>
                    <a:pt x="56" y="25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2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0" y="34"/>
                    <a:pt x="70" y="34"/>
                    <a:pt x="69" y="35"/>
                  </a:cubicBezTo>
                  <a:cubicBezTo>
                    <a:pt x="69" y="35"/>
                    <a:pt x="69" y="36"/>
                    <a:pt x="69" y="36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1"/>
                    <a:pt x="64" y="43"/>
                    <a:pt x="6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Oval 77">
              <a:extLst>
                <a:ext uri="{FF2B5EF4-FFF2-40B4-BE49-F238E27FC236}">
                  <a16:creationId xmlns:a16="http://schemas.microsoft.com/office/drawing/2014/main" id="{92D5BECA-93EE-47C4-9CB7-7D3B1B3E9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550" y="4092575"/>
              <a:ext cx="74613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5" name="Freeform 81">
            <a:extLst>
              <a:ext uri="{FF2B5EF4-FFF2-40B4-BE49-F238E27FC236}">
                <a16:creationId xmlns:a16="http://schemas.microsoft.com/office/drawing/2014/main" id="{3BF817BD-BA45-4B8F-912A-1A85841416A2}"/>
              </a:ext>
            </a:extLst>
          </p:cNvPr>
          <p:cNvSpPr>
            <a:spLocks/>
          </p:cNvSpPr>
          <p:nvPr/>
        </p:nvSpPr>
        <p:spPr bwMode="auto">
          <a:xfrm>
            <a:off x="2594769" y="4194783"/>
            <a:ext cx="360363" cy="361950"/>
          </a:xfrm>
          <a:custGeom>
            <a:avLst/>
            <a:gdLst>
              <a:gd name="T0" fmla="*/ 84 w 96"/>
              <a:gd name="T1" fmla="*/ 24 h 96"/>
              <a:gd name="T2" fmla="*/ 84 w 96"/>
              <a:gd name="T3" fmla="*/ 28 h 96"/>
              <a:gd name="T4" fmla="*/ 70 w 96"/>
              <a:gd name="T5" fmla="*/ 28 h 96"/>
              <a:gd name="T6" fmla="*/ 45 w 96"/>
              <a:gd name="T7" fmla="*/ 36 h 96"/>
              <a:gd name="T8" fmla="*/ 45 w 96"/>
              <a:gd name="T9" fmla="*/ 36 h 96"/>
              <a:gd name="T10" fmla="*/ 62 w 96"/>
              <a:gd name="T11" fmla="*/ 18 h 96"/>
              <a:gd name="T12" fmla="*/ 68 w 96"/>
              <a:gd name="T13" fmla="*/ 20 h 96"/>
              <a:gd name="T14" fmla="*/ 78 w 96"/>
              <a:gd name="T15" fmla="*/ 10 h 96"/>
              <a:gd name="T16" fmla="*/ 68 w 96"/>
              <a:gd name="T17" fmla="*/ 0 h 96"/>
              <a:gd name="T18" fmla="*/ 58 w 96"/>
              <a:gd name="T19" fmla="*/ 10 h 96"/>
              <a:gd name="T20" fmla="*/ 59 w 96"/>
              <a:gd name="T21" fmla="*/ 15 h 96"/>
              <a:gd name="T22" fmla="*/ 42 w 96"/>
              <a:gd name="T23" fmla="*/ 33 h 96"/>
              <a:gd name="T24" fmla="*/ 38 w 96"/>
              <a:gd name="T25" fmla="*/ 32 h 96"/>
              <a:gd name="T26" fmla="*/ 30 w 96"/>
              <a:gd name="T27" fmla="*/ 40 h 96"/>
              <a:gd name="T28" fmla="*/ 31 w 96"/>
              <a:gd name="T29" fmla="*/ 44 h 96"/>
              <a:gd name="T30" fmla="*/ 16 w 96"/>
              <a:gd name="T31" fmla="*/ 60 h 96"/>
              <a:gd name="T32" fmla="*/ 10 w 96"/>
              <a:gd name="T33" fmla="*/ 58 h 96"/>
              <a:gd name="T34" fmla="*/ 0 w 96"/>
              <a:gd name="T35" fmla="*/ 68 h 96"/>
              <a:gd name="T36" fmla="*/ 10 w 96"/>
              <a:gd name="T37" fmla="*/ 78 h 96"/>
              <a:gd name="T38" fmla="*/ 20 w 96"/>
              <a:gd name="T39" fmla="*/ 68 h 96"/>
              <a:gd name="T40" fmla="*/ 19 w 96"/>
              <a:gd name="T41" fmla="*/ 63 h 96"/>
              <a:gd name="T42" fmla="*/ 34 w 96"/>
              <a:gd name="T43" fmla="*/ 47 h 96"/>
              <a:gd name="T44" fmla="*/ 35 w 96"/>
              <a:gd name="T45" fmla="*/ 47 h 96"/>
              <a:gd name="T46" fmla="*/ 28 w 96"/>
              <a:gd name="T47" fmla="*/ 70 h 96"/>
              <a:gd name="T48" fmla="*/ 28 w 96"/>
              <a:gd name="T49" fmla="*/ 84 h 96"/>
              <a:gd name="T50" fmla="*/ 24 w 96"/>
              <a:gd name="T51" fmla="*/ 84 h 96"/>
              <a:gd name="T52" fmla="*/ 24 w 96"/>
              <a:gd name="T53" fmla="*/ 96 h 96"/>
              <a:gd name="T54" fmla="*/ 36 w 96"/>
              <a:gd name="T55" fmla="*/ 96 h 96"/>
              <a:gd name="T56" fmla="*/ 36 w 96"/>
              <a:gd name="T57" fmla="*/ 84 h 96"/>
              <a:gd name="T58" fmla="*/ 32 w 96"/>
              <a:gd name="T59" fmla="*/ 84 h 96"/>
              <a:gd name="T60" fmla="*/ 32 w 96"/>
              <a:gd name="T61" fmla="*/ 70 h 96"/>
              <a:gd name="T62" fmla="*/ 39 w 96"/>
              <a:gd name="T63" fmla="*/ 48 h 96"/>
              <a:gd name="T64" fmla="*/ 46 w 96"/>
              <a:gd name="T65" fmla="*/ 41 h 96"/>
              <a:gd name="T66" fmla="*/ 70 w 96"/>
              <a:gd name="T67" fmla="*/ 32 h 96"/>
              <a:gd name="T68" fmla="*/ 84 w 96"/>
              <a:gd name="T69" fmla="*/ 32 h 96"/>
              <a:gd name="T70" fmla="*/ 84 w 96"/>
              <a:gd name="T71" fmla="*/ 36 h 96"/>
              <a:gd name="T72" fmla="*/ 96 w 96"/>
              <a:gd name="T73" fmla="*/ 36 h 96"/>
              <a:gd name="T74" fmla="*/ 96 w 96"/>
              <a:gd name="T75" fmla="*/ 24 h 96"/>
              <a:gd name="T76" fmla="*/ 84 w 96"/>
              <a:gd name="T77" fmla="*/ 2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84" y="24"/>
                </a:moveTo>
                <a:cubicBezTo>
                  <a:pt x="84" y="28"/>
                  <a:pt x="84" y="28"/>
                  <a:pt x="84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61" y="28"/>
                  <a:pt x="52" y="31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62" y="18"/>
                  <a:pt x="62" y="18"/>
                  <a:pt x="62" y="18"/>
                </a:cubicBezTo>
                <a:cubicBezTo>
                  <a:pt x="64" y="19"/>
                  <a:pt x="66" y="20"/>
                  <a:pt x="68" y="20"/>
                </a:cubicBezTo>
                <a:cubicBezTo>
                  <a:pt x="74" y="20"/>
                  <a:pt x="78" y="16"/>
                  <a:pt x="78" y="10"/>
                </a:cubicBezTo>
                <a:cubicBezTo>
                  <a:pt x="78" y="4"/>
                  <a:pt x="74" y="0"/>
                  <a:pt x="68" y="0"/>
                </a:cubicBezTo>
                <a:cubicBezTo>
                  <a:pt x="62" y="0"/>
                  <a:pt x="58" y="4"/>
                  <a:pt x="58" y="10"/>
                </a:cubicBezTo>
                <a:cubicBezTo>
                  <a:pt x="58" y="12"/>
                  <a:pt x="59" y="14"/>
                  <a:pt x="59" y="15"/>
                </a:cubicBezTo>
                <a:cubicBezTo>
                  <a:pt x="42" y="33"/>
                  <a:pt x="42" y="33"/>
                  <a:pt x="42" y="33"/>
                </a:cubicBezTo>
                <a:cubicBezTo>
                  <a:pt x="41" y="32"/>
                  <a:pt x="39" y="32"/>
                  <a:pt x="38" y="32"/>
                </a:cubicBezTo>
                <a:cubicBezTo>
                  <a:pt x="34" y="32"/>
                  <a:pt x="30" y="36"/>
                  <a:pt x="30" y="40"/>
                </a:cubicBezTo>
                <a:cubicBezTo>
                  <a:pt x="30" y="42"/>
                  <a:pt x="30" y="43"/>
                  <a:pt x="31" y="44"/>
                </a:cubicBezTo>
                <a:cubicBezTo>
                  <a:pt x="16" y="60"/>
                  <a:pt x="16" y="60"/>
                  <a:pt x="16" y="60"/>
                </a:cubicBezTo>
                <a:cubicBezTo>
                  <a:pt x="14" y="59"/>
                  <a:pt x="12" y="58"/>
                  <a:pt x="10" y="58"/>
                </a:cubicBezTo>
                <a:cubicBezTo>
                  <a:pt x="4" y="58"/>
                  <a:pt x="0" y="62"/>
                  <a:pt x="0" y="68"/>
                </a:cubicBezTo>
                <a:cubicBezTo>
                  <a:pt x="0" y="74"/>
                  <a:pt x="4" y="78"/>
                  <a:pt x="10" y="78"/>
                </a:cubicBezTo>
                <a:cubicBezTo>
                  <a:pt x="16" y="78"/>
                  <a:pt x="20" y="74"/>
                  <a:pt x="20" y="68"/>
                </a:cubicBezTo>
                <a:cubicBezTo>
                  <a:pt x="20" y="66"/>
                  <a:pt x="19" y="64"/>
                  <a:pt x="19" y="63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5" y="47"/>
                </a:cubicBezTo>
                <a:cubicBezTo>
                  <a:pt x="30" y="54"/>
                  <a:pt x="28" y="62"/>
                  <a:pt x="28" y="70"/>
                </a:cubicBezTo>
                <a:cubicBezTo>
                  <a:pt x="28" y="84"/>
                  <a:pt x="28" y="84"/>
                  <a:pt x="28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96"/>
                  <a:pt x="24" y="96"/>
                  <a:pt x="24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84"/>
                  <a:pt x="36" y="84"/>
                  <a:pt x="36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62"/>
                  <a:pt x="35" y="54"/>
                  <a:pt x="39" y="48"/>
                </a:cubicBezTo>
                <a:cubicBezTo>
                  <a:pt x="43" y="47"/>
                  <a:pt x="46" y="44"/>
                  <a:pt x="46" y="41"/>
                </a:cubicBezTo>
                <a:cubicBezTo>
                  <a:pt x="53" y="35"/>
                  <a:pt x="61" y="32"/>
                  <a:pt x="70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6"/>
                  <a:pt x="84" y="36"/>
                  <a:pt x="84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24"/>
                  <a:pt x="96" y="24"/>
                  <a:pt x="96" y="24"/>
                </a:cubicBezTo>
                <a:lnTo>
                  <a:pt x="84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6" name="Group 79">
            <a:extLst>
              <a:ext uri="{FF2B5EF4-FFF2-40B4-BE49-F238E27FC236}">
                <a16:creationId xmlns:a16="http://schemas.microsoft.com/office/drawing/2014/main" id="{D9350C93-50A9-4326-9826-688722CF51A2}"/>
              </a:ext>
            </a:extLst>
          </p:cNvPr>
          <p:cNvGrpSpPr/>
          <p:nvPr/>
        </p:nvGrpSpPr>
        <p:grpSpPr>
          <a:xfrm>
            <a:off x="2616994" y="1779307"/>
            <a:ext cx="315912" cy="334963"/>
            <a:chOff x="7750176" y="3625850"/>
            <a:chExt cx="315912" cy="33496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17000"/>
              </a:prstClr>
            </a:outerShdw>
          </a:effectLst>
        </p:grpSpPr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id="{B98B3446-5CCA-4CAF-A960-D6446CC87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501" y="3687763"/>
              <a:ext cx="195263" cy="211138"/>
            </a:xfrm>
            <a:custGeom>
              <a:avLst/>
              <a:gdLst>
                <a:gd name="T0" fmla="*/ 26 w 52"/>
                <a:gd name="T1" fmla="*/ 0 h 56"/>
                <a:gd name="T2" fmla="*/ 0 w 52"/>
                <a:gd name="T3" fmla="*/ 26 h 56"/>
                <a:gd name="T4" fmla="*/ 18 w 52"/>
                <a:gd name="T5" fmla="*/ 51 h 56"/>
                <a:gd name="T6" fmla="*/ 18 w 52"/>
                <a:gd name="T7" fmla="*/ 54 h 56"/>
                <a:gd name="T8" fmla="*/ 20 w 52"/>
                <a:gd name="T9" fmla="*/ 56 h 56"/>
                <a:gd name="T10" fmla="*/ 32 w 52"/>
                <a:gd name="T11" fmla="*/ 56 h 56"/>
                <a:gd name="T12" fmla="*/ 34 w 52"/>
                <a:gd name="T13" fmla="*/ 54 h 56"/>
                <a:gd name="T14" fmla="*/ 34 w 52"/>
                <a:gd name="T15" fmla="*/ 51 h 56"/>
                <a:gd name="T16" fmla="*/ 52 w 52"/>
                <a:gd name="T17" fmla="*/ 26 h 56"/>
                <a:gd name="T18" fmla="*/ 26 w 52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37"/>
                    <a:pt x="7" y="47"/>
                    <a:pt x="18" y="51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9" y="56"/>
                    <a:pt x="20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6"/>
                    <a:pt x="34" y="55"/>
                    <a:pt x="34" y="5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45" y="47"/>
                    <a:pt x="52" y="37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0DFF1BD3-343C-45C6-AC74-76851B9AA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1" y="3944938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7">
              <a:extLst>
                <a:ext uri="{FF2B5EF4-FFF2-40B4-BE49-F238E27FC236}">
                  <a16:creationId xmlns:a16="http://schemas.microsoft.com/office/drawing/2014/main" id="{F4991BE5-13BB-4071-8175-3961D79EC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3914775"/>
              <a:ext cx="60325" cy="14288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7CB5B8E2-0AF0-45E6-8BB2-05E3A20EC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3625850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4 w 4"/>
                <a:gd name="T3" fmla="*/ 10 h 12"/>
                <a:gd name="T4" fmla="*/ 4 w 4"/>
                <a:gd name="T5" fmla="*/ 2 h 12"/>
                <a:gd name="T6" fmla="*/ 2 w 4"/>
                <a:gd name="T7" fmla="*/ 0 h 12"/>
                <a:gd name="T8" fmla="*/ 0 w 4"/>
                <a:gd name="T9" fmla="*/ 2 h 12"/>
                <a:gd name="T10" fmla="*/ 0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3" y="12"/>
                    <a:pt x="4" y="11"/>
                    <a:pt x="4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C7023DE7-8FD7-4329-8725-2AC38749D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3778250"/>
              <a:ext cx="44450" cy="14288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0 w 12"/>
                <a:gd name="T5" fmla="*/ 2 h 4"/>
                <a:gd name="T6" fmla="*/ 2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0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01522908-5FD1-4569-981D-02A8A0F74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6" y="3778250"/>
              <a:ext cx="46038" cy="14288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0 w 12"/>
                <a:gd name="T5" fmla="*/ 2 h 4"/>
                <a:gd name="T6" fmla="*/ 2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0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725A220C-904C-4F96-97FD-B5E51E2DA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101" y="3660775"/>
              <a:ext cx="47625" cy="44450"/>
            </a:xfrm>
            <a:custGeom>
              <a:avLst/>
              <a:gdLst>
                <a:gd name="T0" fmla="*/ 9 w 13"/>
                <a:gd name="T1" fmla="*/ 12 h 12"/>
                <a:gd name="T2" fmla="*/ 10 w 13"/>
                <a:gd name="T3" fmla="*/ 12 h 12"/>
                <a:gd name="T4" fmla="*/ 12 w 13"/>
                <a:gd name="T5" fmla="*/ 12 h 12"/>
                <a:gd name="T6" fmla="*/ 12 w 13"/>
                <a:gd name="T7" fmla="*/ 9 h 12"/>
                <a:gd name="T8" fmla="*/ 3 w 13"/>
                <a:gd name="T9" fmla="*/ 1 h 12"/>
                <a:gd name="T10" fmla="*/ 0 w 13"/>
                <a:gd name="T11" fmla="*/ 1 h 12"/>
                <a:gd name="T12" fmla="*/ 0 w 13"/>
                <a:gd name="T13" fmla="*/ 3 h 12"/>
                <a:gd name="T14" fmla="*/ 9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cubicBezTo>
                    <a:pt x="9" y="12"/>
                    <a:pt x="10" y="12"/>
                    <a:pt x="10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lnTo>
                    <a:pt x="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id="{F8D3F8DF-F5F4-405E-B0B4-2C9B47FE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3660775"/>
              <a:ext cx="49213" cy="44450"/>
            </a:xfrm>
            <a:custGeom>
              <a:avLst/>
              <a:gdLst>
                <a:gd name="T0" fmla="*/ 3 w 13"/>
                <a:gd name="T1" fmla="*/ 12 h 12"/>
                <a:gd name="T2" fmla="*/ 4 w 13"/>
                <a:gd name="T3" fmla="*/ 12 h 12"/>
                <a:gd name="T4" fmla="*/ 13 w 13"/>
                <a:gd name="T5" fmla="*/ 3 h 12"/>
                <a:gd name="T6" fmla="*/ 13 w 13"/>
                <a:gd name="T7" fmla="*/ 1 h 12"/>
                <a:gd name="T8" fmla="*/ 10 w 13"/>
                <a:gd name="T9" fmla="*/ 1 h 12"/>
                <a:gd name="T10" fmla="*/ 1 w 13"/>
                <a:gd name="T11" fmla="*/ 9 h 12"/>
                <a:gd name="T12" fmla="*/ 1 w 13"/>
                <a:gd name="T13" fmla="*/ 12 h 12"/>
                <a:gd name="T14" fmla="*/ 3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3" y="12"/>
                  </a:moveTo>
                  <a:cubicBezTo>
                    <a:pt x="3" y="12"/>
                    <a:pt x="4" y="12"/>
                    <a:pt x="4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1"/>
                    <a:pt x="13" y="1"/>
                  </a:cubicBezTo>
                  <a:cubicBezTo>
                    <a:pt x="12" y="0"/>
                    <a:pt x="10" y="0"/>
                    <a:pt x="10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5" name="Group 88">
            <a:extLst>
              <a:ext uri="{FF2B5EF4-FFF2-40B4-BE49-F238E27FC236}">
                <a16:creationId xmlns:a16="http://schemas.microsoft.com/office/drawing/2014/main" id="{E599969B-47EE-4A41-A948-1CD6A0C32B33}"/>
              </a:ext>
            </a:extLst>
          </p:cNvPr>
          <p:cNvGrpSpPr/>
          <p:nvPr/>
        </p:nvGrpSpPr>
        <p:grpSpPr>
          <a:xfrm>
            <a:off x="9268619" y="4193989"/>
            <a:ext cx="271463" cy="363538"/>
            <a:chOff x="5627688" y="2882900"/>
            <a:chExt cx="271463" cy="363538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17000"/>
              </a:prstClr>
            </a:outerShdw>
          </a:effectLst>
        </p:grpSpPr>
        <p:sp>
          <p:nvSpPr>
            <p:cNvPr id="136" name="Freeform 117">
              <a:extLst>
                <a:ext uri="{FF2B5EF4-FFF2-40B4-BE49-F238E27FC236}">
                  <a16:creationId xmlns:a16="http://schemas.microsoft.com/office/drawing/2014/main" id="{FBFD1CE2-5BD5-4BBC-A355-65368AFC27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7688" y="2882900"/>
              <a:ext cx="271463" cy="363538"/>
            </a:xfrm>
            <a:custGeom>
              <a:avLst/>
              <a:gdLst>
                <a:gd name="T0" fmla="*/ 62 w 72"/>
                <a:gd name="T1" fmla="*/ 0 h 96"/>
                <a:gd name="T2" fmla="*/ 10 w 72"/>
                <a:gd name="T3" fmla="*/ 0 h 96"/>
                <a:gd name="T4" fmla="*/ 0 w 72"/>
                <a:gd name="T5" fmla="*/ 10 h 96"/>
                <a:gd name="T6" fmla="*/ 0 w 72"/>
                <a:gd name="T7" fmla="*/ 86 h 96"/>
                <a:gd name="T8" fmla="*/ 10 w 72"/>
                <a:gd name="T9" fmla="*/ 96 h 96"/>
                <a:gd name="T10" fmla="*/ 62 w 72"/>
                <a:gd name="T11" fmla="*/ 96 h 96"/>
                <a:gd name="T12" fmla="*/ 72 w 72"/>
                <a:gd name="T13" fmla="*/ 86 h 96"/>
                <a:gd name="T14" fmla="*/ 72 w 72"/>
                <a:gd name="T15" fmla="*/ 10 h 96"/>
                <a:gd name="T16" fmla="*/ 62 w 72"/>
                <a:gd name="T17" fmla="*/ 0 h 96"/>
                <a:gd name="T18" fmla="*/ 36 w 72"/>
                <a:gd name="T19" fmla="*/ 6 h 96"/>
                <a:gd name="T20" fmla="*/ 38 w 72"/>
                <a:gd name="T21" fmla="*/ 8 h 96"/>
                <a:gd name="T22" fmla="*/ 36 w 72"/>
                <a:gd name="T23" fmla="*/ 10 h 96"/>
                <a:gd name="T24" fmla="*/ 34 w 72"/>
                <a:gd name="T25" fmla="*/ 8 h 96"/>
                <a:gd name="T26" fmla="*/ 36 w 72"/>
                <a:gd name="T27" fmla="*/ 6 h 96"/>
                <a:gd name="T28" fmla="*/ 36 w 72"/>
                <a:gd name="T29" fmla="*/ 90 h 96"/>
                <a:gd name="T30" fmla="*/ 32 w 72"/>
                <a:gd name="T31" fmla="*/ 86 h 96"/>
                <a:gd name="T32" fmla="*/ 36 w 72"/>
                <a:gd name="T33" fmla="*/ 82 h 96"/>
                <a:gd name="T34" fmla="*/ 40 w 72"/>
                <a:gd name="T35" fmla="*/ 86 h 96"/>
                <a:gd name="T36" fmla="*/ 36 w 72"/>
                <a:gd name="T37" fmla="*/ 90 h 96"/>
                <a:gd name="T38" fmla="*/ 64 w 72"/>
                <a:gd name="T39" fmla="*/ 78 h 96"/>
                <a:gd name="T40" fmla="*/ 62 w 72"/>
                <a:gd name="T41" fmla="*/ 80 h 96"/>
                <a:gd name="T42" fmla="*/ 10 w 72"/>
                <a:gd name="T43" fmla="*/ 80 h 96"/>
                <a:gd name="T44" fmla="*/ 8 w 72"/>
                <a:gd name="T45" fmla="*/ 78 h 96"/>
                <a:gd name="T46" fmla="*/ 8 w 72"/>
                <a:gd name="T47" fmla="*/ 14 h 96"/>
                <a:gd name="T48" fmla="*/ 10 w 72"/>
                <a:gd name="T49" fmla="*/ 12 h 96"/>
                <a:gd name="T50" fmla="*/ 62 w 72"/>
                <a:gd name="T51" fmla="*/ 12 h 96"/>
                <a:gd name="T52" fmla="*/ 64 w 72"/>
                <a:gd name="T53" fmla="*/ 14 h 96"/>
                <a:gd name="T54" fmla="*/ 64 w 72"/>
                <a:gd name="T5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96">
                  <a:moveTo>
                    <a:pt x="6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4" y="96"/>
                    <a:pt x="10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8" y="96"/>
                    <a:pt x="72" y="92"/>
                    <a:pt x="72" y="8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4"/>
                    <a:pt x="68" y="0"/>
                    <a:pt x="62" y="0"/>
                  </a:cubicBezTo>
                  <a:close/>
                  <a:moveTo>
                    <a:pt x="36" y="6"/>
                  </a:moveTo>
                  <a:cubicBezTo>
                    <a:pt x="37" y="6"/>
                    <a:pt x="38" y="7"/>
                    <a:pt x="38" y="8"/>
                  </a:cubicBezTo>
                  <a:cubicBezTo>
                    <a:pt x="38" y="9"/>
                    <a:pt x="37" y="10"/>
                    <a:pt x="36" y="10"/>
                  </a:cubicBezTo>
                  <a:cubicBezTo>
                    <a:pt x="35" y="10"/>
                    <a:pt x="34" y="9"/>
                    <a:pt x="34" y="8"/>
                  </a:cubicBezTo>
                  <a:cubicBezTo>
                    <a:pt x="34" y="7"/>
                    <a:pt x="35" y="6"/>
                    <a:pt x="36" y="6"/>
                  </a:cubicBezTo>
                  <a:close/>
                  <a:moveTo>
                    <a:pt x="36" y="90"/>
                  </a:moveTo>
                  <a:cubicBezTo>
                    <a:pt x="34" y="90"/>
                    <a:pt x="32" y="88"/>
                    <a:pt x="32" y="86"/>
                  </a:cubicBezTo>
                  <a:cubicBezTo>
                    <a:pt x="32" y="84"/>
                    <a:pt x="34" y="82"/>
                    <a:pt x="36" y="82"/>
                  </a:cubicBezTo>
                  <a:cubicBezTo>
                    <a:pt x="38" y="82"/>
                    <a:pt x="40" y="84"/>
                    <a:pt x="40" y="86"/>
                  </a:cubicBezTo>
                  <a:cubicBezTo>
                    <a:pt x="40" y="88"/>
                    <a:pt x="38" y="90"/>
                    <a:pt x="36" y="90"/>
                  </a:cubicBezTo>
                  <a:close/>
                  <a:moveTo>
                    <a:pt x="64" y="78"/>
                  </a:moveTo>
                  <a:cubicBezTo>
                    <a:pt x="64" y="79"/>
                    <a:pt x="63" y="80"/>
                    <a:pt x="62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9" y="80"/>
                    <a:pt x="8" y="79"/>
                    <a:pt x="8" y="7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9" y="12"/>
                    <a:pt x="1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3" y="12"/>
                    <a:pt x="64" y="13"/>
                    <a:pt x="64" y="14"/>
                  </a:cubicBezTo>
                  <a:lnTo>
                    <a:pt x="6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Rectangle 118">
              <a:extLst>
                <a:ext uri="{FF2B5EF4-FFF2-40B4-BE49-F238E27FC236}">
                  <a16:creationId xmlns:a16="http://schemas.microsoft.com/office/drawing/2014/main" id="{A926E0EF-6EA9-4E6B-9865-A66DB2306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888" y="2973388"/>
              <a:ext cx="301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Rectangle 119">
              <a:extLst>
                <a:ext uri="{FF2B5EF4-FFF2-40B4-BE49-F238E27FC236}">
                  <a16:creationId xmlns:a16="http://schemas.microsoft.com/office/drawing/2014/main" id="{BBCDAD10-1DA3-47A5-92CE-8194417B2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338" y="2973388"/>
              <a:ext cx="301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Rectangle 120">
              <a:extLst>
                <a:ext uri="{FF2B5EF4-FFF2-40B4-BE49-F238E27FC236}">
                  <a16:creationId xmlns:a16="http://schemas.microsoft.com/office/drawing/2014/main" id="{C3B82296-3C59-43F0-8355-D7167ACA2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375" y="2973388"/>
              <a:ext cx="2857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Rectangle 121">
              <a:extLst>
                <a:ext uri="{FF2B5EF4-FFF2-40B4-BE49-F238E27FC236}">
                  <a16:creationId xmlns:a16="http://schemas.microsoft.com/office/drawing/2014/main" id="{8A0D7964-D36E-477D-9124-F6FFEA19E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888" y="3019425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Rectangle 122">
              <a:extLst>
                <a:ext uri="{FF2B5EF4-FFF2-40B4-BE49-F238E27FC236}">
                  <a16:creationId xmlns:a16="http://schemas.microsoft.com/office/drawing/2014/main" id="{CB54ADAC-7DE2-4C6E-811A-7C1F0A922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338" y="3019425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Rectangle 123">
              <a:extLst>
                <a:ext uri="{FF2B5EF4-FFF2-40B4-BE49-F238E27FC236}">
                  <a16:creationId xmlns:a16="http://schemas.microsoft.com/office/drawing/2014/main" id="{A6C767E8-0BCE-4BA4-BDCF-106569FF0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375" y="3019425"/>
              <a:ext cx="285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Rectangle 124">
              <a:extLst>
                <a:ext uri="{FF2B5EF4-FFF2-40B4-BE49-F238E27FC236}">
                  <a16:creationId xmlns:a16="http://schemas.microsoft.com/office/drawing/2014/main" id="{87BB5C30-C68C-42D4-ADCA-3E5635282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888" y="30654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Rectangle 125">
              <a:extLst>
                <a:ext uri="{FF2B5EF4-FFF2-40B4-BE49-F238E27FC236}">
                  <a16:creationId xmlns:a16="http://schemas.microsoft.com/office/drawing/2014/main" id="{EAAEA792-70EC-4B47-845D-909EA3D1C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338" y="30654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4EF8C45-A9D3-40F1-9615-B38D3450C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29" y="1912127"/>
            <a:ext cx="1320642" cy="132064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1DF5D00-125D-4258-90F5-8BB521E72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82" y="3439680"/>
            <a:ext cx="2261935" cy="6991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B3DC50-FD0B-4B90-B4AF-D092AF820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0" y="5887167"/>
            <a:ext cx="2555431" cy="7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78" grpId="0"/>
      <p:bldP spid="99" grpId="0"/>
      <p:bldP spid="101" grpId="0"/>
      <p:bldP spid="102" grpId="0"/>
      <p:bldP spid="107" grpId="0"/>
      <p:bldP spid="108" grpId="0"/>
      <p:bldP spid="112" grpId="0"/>
      <p:bldP spid="114" grpId="0"/>
      <p:bldP spid="116" grpId="0"/>
      <p:bldP spid="117" grpId="0"/>
      <p:bldP spid="118" grpId="0"/>
      <p:bldP spid="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C8D0E-B069-4BAB-9320-C498D7EE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89" y="-44205"/>
            <a:ext cx="11049000" cy="965679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Broadway" panose="04040905080002020502" pitchFamily="82" charset="0"/>
              </a:rPr>
              <a:t>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D25BF9-36D7-4674-A9F4-603D0850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1B9F-3993-4306-BFF8-A983D4BB909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btn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508C10-7E4A-4EB6-8C93-78E2E00DFB0B}"/>
              </a:ext>
            </a:extLst>
          </p:cNvPr>
          <p:cNvSpPr txBox="1"/>
          <p:nvPr/>
        </p:nvSpPr>
        <p:spPr>
          <a:xfrm>
            <a:off x="8552815" y="6289369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3532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 per continuare-&gt;</a:t>
            </a:r>
          </a:p>
        </p:txBody>
      </p:sp>
      <p:pic>
        <p:nvPicPr>
          <p:cNvPr id="11" name="ARROW">
            <a:extLst>
              <a:ext uri="{FF2B5EF4-FFF2-40B4-BE49-F238E27FC236}">
                <a16:creationId xmlns:a16="http://schemas.microsoft.com/office/drawing/2014/main" id="{4C413678-B5F2-4B7C-8C30-E50F79967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05" y="2662065"/>
            <a:ext cx="485971" cy="628904"/>
          </a:xfrm>
          <a:prstGeom prst="rect">
            <a:avLst/>
          </a:prstGeom>
        </p:spPr>
      </p:pic>
      <p:sp>
        <p:nvSpPr>
          <p:cNvPr id="12" name="TXT_dashboard_1">
            <a:extLst>
              <a:ext uri="{FF2B5EF4-FFF2-40B4-BE49-F238E27FC236}">
                <a16:creationId xmlns:a16="http://schemas.microsoft.com/office/drawing/2014/main" id="{68E27843-33C4-45AD-AC3A-2625B1340358}"/>
              </a:ext>
            </a:extLst>
          </p:cNvPr>
          <p:cNvSpPr txBox="1"/>
          <p:nvPr/>
        </p:nvSpPr>
        <p:spPr>
          <a:xfrm>
            <a:off x="8228868" y="1237579"/>
            <a:ext cx="36435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 Calendario interventi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 Interventi da pianificare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 Ordini di servizio da impostare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 Scadenzario fatture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 Articoli di magazzino in        esaurimento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 Preventivi (progetti) in lavorazione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Contratti in scadenza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 Rate contrattuali in scadenza</a:t>
            </a:r>
          </a:p>
        </p:txBody>
      </p:sp>
      <p:sp>
        <p:nvSpPr>
          <p:cNvPr id="3" name="TXT_anagrafiche_ 2">
            <a:extLst>
              <a:ext uri="{FF2B5EF4-FFF2-40B4-BE49-F238E27FC236}">
                <a16:creationId xmlns:a16="http://schemas.microsoft.com/office/drawing/2014/main" id="{32B3148B-263D-43B8-9ED8-75C28CC1FA5E}"/>
              </a:ext>
            </a:extLst>
          </p:cNvPr>
          <p:cNvSpPr txBox="1"/>
          <p:nvPr/>
        </p:nvSpPr>
        <p:spPr>
          <a:xfrm>
            <a:off x="7966491" y="1134721"/>
            <a:ext cx="40314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delle anagrafiche di clienti,   fornitori, agenti, vettori.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multipla categoria anagrafica (es. nel caso un cliente sia anche fornitore).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referenti all’anagrafica (titolare, ufficio vendite,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sedi oltre a quella legale.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Visualizzazione delle email inviate e delle attività pianificate dal marketing.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Statistiche sugli interventi eseguiti, preventivi e contratti lavorati, fatture emesse.</a:t>
            </a:r>
          </a:p>
        </p:txBody>
      </p:sp>
      <p:sp>
        <p:nvSpPr>
          <p:cNvPr id="10" name="TXT_interventi_3">
            <a:extLst>
              <a:ext uri="{FF2B5EF4-FFF2-40B4-BE49-F238E27FC236}">
                <a16:creationId xmlns:a16="http://schemas.microsoft.com/office/drawing/2014/main" id="{1500980E-5454-4E87-80F3-946E1E9BED29}"/>
              </a:ext>
            </a:extLst>
          </p:cNvPr>
          <p:cNvSpPr txBox="1"/>
          <p:nvPr/>
        </p:nvSpPr>
        <p:spPr>
          <a:xfrm>
            <a:off x="8144727" y="1268357"/>
            <a:ext cx="3812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delle schede interventi con possibilità di fissare appuntamenti e cambiare stato di intervento.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Assegnazione tecnici con relativa tariffa oraria, al km e diritto di chiamata.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articoli da magazzino utilizzati durante l’intervento oppure delle spese aggiuntive generiche.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impianti Cliente.</a:t>
            </a:r>
          </a:p>
        </p:txBody>
      </p:sp>
      <p:sp>
        <p:nvSpPr>
          <p:cNvPr id="13" name="TXT_contabilità_4">
            <a:extLst>
              <a:ext uri="{FF2B5EF4-FFF2-40B4-BE49-F238E27FC236}">
                <a16:creationId xmlns:a16="http://schemas.microsoft.com/office/drawing/2014/main" id="{B3BE1C44-266F-4D16-A284-96DB3036B3C6}"/>
              </a:ext>
            </a:extLst>
          </p:cNvPr>
          <p:cNvSpPr txBox="1"/>
          <p:nvPr/>
        </p:nvSpPr>
        <p:spPr>
          <a:xfrm>
            <a:off x="8041176" y="1266092"/>
            <a:ext cx="39867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</a:t>
            </a:r>
            <a:r>
              <a:rPr lang="it-IT" b="1" dirty="0"/>
              <a:t>fatture di acquisto </a:t>
            </a:r>
            <a:r>
              <a:rPr lang="it-IT" dirty="0"/>
              <a:t>e </a:t>
            </a:r>
            <a:r>
              <a:rPr lang="it-IT" b="1" dirty="0"/>
              <a:t>fatture di vendita</a:t>
            </a:r>
            <a:r>
              <a:rPr lang="it-IT" dirty="0"/>
              <a:t>, e degli ordini di acquisto e vendita.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</a:t>
            </a:r>
            <a:r>
              <a:rPr lang="it-IT" b="1" dirty="0"/>
              <a:t>rivalsa </a:t>
            </a:r>
            <a:r>
              <a:rPr lang="it-IT" b="1" dirty="0" err="1"/>
              <a:t>inps</a:t>
            </a:r>
            <a:r>
              <a:rPr lang="it-IT" dirty="0"/>
              <a:t>, </a:t>
            </a:r>
            <a:r>
              <a:rPr lang="it-IT" b="1" dirty="0"/>
              <a:t>ritenute d’acconto</a:t>
            </a:r>
            <a:r>
              <a:rPr lang="it-IT" dirty="0"/>
              <a:t> e </a:t>
            </a:r>
            <a:r>
              <a:rPr lang="it-IT" b="1" dirty="0"/>
              <a:t>marche da bollo </a:t>
            </a:r>
            <a:r>
              <a:rPr lang="it-IT" dirty="0"/>
              <a:t>per i professionisti.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</a:t>
            </a:r>
            <a:r>
              <a:rPr lang="it-IT" b="1" dirty="0"/>
              <a:t>scadenzario</a:t>
            </a:r>
            <a:r>
              <a:rPr lang="it-IT" dirty="0"/>
              <a:t> generato in automatico tramite inserimento movimenti nel </a:t>
            </a:r>
            <a:r>
              <a:rPr lang="it-IT" b="1" dirty="0"/>
              <a:t>partitario</a:t>
            </a:r>
            <a:r>
              <a:rPr lang="it-IT" dirty="0"/>
              <a:t> in </a:t>
            </a:r>
            <a:r>
              <a:rPr lang="it-IT" b="1" dirty="0"/>
              <a:t>prima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Generazione e visualizzazione xml fatture elettroniche emesse.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Importazione xml fatture elettroniche ricevute.</a:t>
            </a:r>
          </a:p>
        </p:txBody>
      </p:sp>
      <p:sp>
        <p:nvSpPr>
          <p:cNvPr id="14" name="TXT_contratti_5">
            <a:extLst>
              <a:ext uri="{FF2B5EF4-FFF2-40B4-BE49-F238E27FC236}">
                <a16:creationId xmlns:a16="http://schemas.microsoft.com/office/drawing/2014/main" id="{FD371A01-A4A4-4AF1-8A5A-C6B68FE87C55}"/>
              </a:ext>
            </a:extLst>
          </p:cNvPr>
          <p:cNvSpPr txBox="1"/>
          <p:nvPr/>
        </p:nvSpPr>
        <p:spPr>
          <a:xfrm>
            <a:off x="8041175" y="741042"/>
            <a:ext cx="40007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contratti clienti, date di validità del contratto, se è rinnovabile o meno (con relativo promemoria di tot giorni prima) e i relativi costi orari, al km e diritto di chiamata.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Pianificazione interventi in giorni prestabiliti durante il periodo di contratto. Pianificazione ordini di servizio mensilmente, ossia delle operazioni periodiche (esempio verifiche periodiche di un impianto).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Consuntivo ore collegando ogni intervento al relativo contratto, rendicontazione eventuali ore in più impiegate o ore avanzate.</a:t>
            </a:r>
          </a:p>
        </p:txBody>
      </p:sp>
      <p:sp>
        <p:nvSpPr>
          <p:cNvPr id="15" name="TXT_magazzino_6">
            <a:extLst>
              <a:ext uri="{FF2B5EF4-FFF2-40B4-BE49-F238E27FC236}">
                <a16:creationId xmlns:a16="http://schemas.microsoft.com/office/drawing/2014/main" id="{09A7C0FA-39A9-484C-B5ED-F1EA25563727}"/>
              </a:ext>
            </a:extLst>
          </p:cNvPr>
          <p:cNvSpPr txBox="1"/>
          <p:nvPr/>
        </p:nvSpPr>
        <p:spPr>
          <a:xfrm>
            <a:off x="8038086" y="1038645"/>
            <a:ext cx="4046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articoli a magazzino con relativa giacenza.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Possibilità di eseguire il carico-scarico delle quantità tramite le fatture o i ddt, oppure manualmente.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listini cliente (scontistiche per gruppi di clienti).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ddt di acquisto e vendita.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degli automezzi usati dai tecnici.</a:t>
            </a:r>
          </a:p>
        </p:txBody>
      </p:sp>
      <p:sp>
        <p:nvSpPr>
          <p:cNvPr id="16" name="TXT_impianti_7">
            <a:extLst>
              <a:ext uri="{FF2B5EF4-FFF2-40B4-BE49-F238E27FC236}">
                <a16:creationId xmlns:a16="http://schemas.microsoft.com/office/drawing/2014/main" id="{06D95EF9-D72D-435C-A032-5DE7FD456FB2}"/>
              </a:ext>
            </a:extLst>
          </p:cNvPr>
          <p:cNvSpPr txBox="1"/>
          <p:nvPr/>
        </p:nvSpPr>
        <p:spPr>
          <a:xfrm>
            <a:off x="8271803" y="1822355"/>
            <a:ext cx="3756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degli impianti.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degli impianti (auto, computer, gru, stampanti, </a:t>
            </a:r>
            <a:r>
              <a:rPr lang="it-IT" dirty="0" err="1"/>
              <a:t>ecc</a:t>
            </a:r>
            <a:r>
              <a:rPr lang="it-IT" dirty="0"/>
              <a:t>) dei clienti.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interventi eseguiti su ogni impianto .</a:t>
            </a:r>
          </a:p>
        </p:txBody>
      </p:sp>
      <p:sp>
        <p:nvSpPr>
          <p:cNvPr id="17" name="TXT_statistiche_8">
            <a:extLst>
              <a:ext uri="{FF2B5EF4-FFF2-40B4-BE49-F238E27FC236}">
                <a16:creationId xmlns:a16="http://schemas.microsoft.com/office/drawing/2014/main" id="{04EF71FD-7865-4A54-8AE4-15531DD41FA7}"/>
              </a:ext>
            </a:extLst>
          </p:cNvPr>
          <p:cNvSpPr txBox="1"/>
          <p:nvPr/>
        </p:nvSpPr>
        <p:spPr>
          <a:xfrm>
            <a:off x="8041176" y="2653351"/>
            <a:ext cx="361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Grafici statistiche vendite/acquisti e interventi con dettaglio/i</a:t>
            </a:r>
          </a:p>
        </p:txBody>
      </p:sp>
      <p:pic>
        <p:nvPicPr>
          <p:cNvPr id="9" name="img_Empty_screen_0" descr="Immagine che contiene testo, elettronico, schermo, screenshot&#10;&#10;Descrizione generata automaticamente">
            <a:extLst>
              <a:ext uri="{FF2B5EF4-FFF2-40B4-BE49-F238E27FC236}">
                <a16:creationId xmlns:a16="http://schemas.microsoft.com/office/drawing/2014/main" id="{EE9E0F22-E243-444F-BA84-580111F49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1038645"/>
            <a:ext cx="6854461" cy="4780710"/>
          </a:xfrm>
          <a:prstGeom prst="rect">
            <a:avLst/>
          </a:prstGeom>
        </p:spPr>
      </p:pic>
      <p:pic>
        <p:nvPicPr>
          <p:cNvPr id="19" name="img_loading_0.1" descr="Immagine che contiene testo, elettronico, schermo, screenshot&#10;&#10;Descrizione generata automaticamente">
            <a:extLst>
              <a:ext uri="{FF2B5EF4-FFF2-40B4-BE49-F238E27FC236}">
                <a16:creationId xmlns:a16="http://schemas.microsoft.com/office/drawing/2014/main" id="{6F70BF1D-F46E-49C4-851D-3A080601D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6" y="1038645"/>
            <a:ext cx="6854462" cy="4780710"/>
          </a:xfrm>
          <a:prstGeom prst="rect">
            <a:avLst/>
          </a:prstGeom>
        </p:spPr>
      </p:pic>
      <p:pic>
        <p:nvPicPr>
          <p:cNvPr id="21" name="img_logo_0.2">
            <a:extLst>
              <a:ext uri="{FF2B5EF4-FFF2-40B4-BE49-F238E27FC236}">
                <a16:creationId xmlns:a16="http://schemas.microsoft.com/office/drawing/2014/main" id="{76A7CC63-C7C7-4AF0-9A28-95E163A9D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61" y="1671458"/>
            <a:ext cx="1981213" cy="1981213"/>
          </a:xfrm>
          <a:prstGeom prst="rect">
            <a:avLst/>
          </a:prstGeom>
        </p:spPr>
      </p:pic>
      <p:pic>
        <p:nvPicPr>
          <p:cNvPr id="23" name="img_dashboard_1">
            <a:extLst>
              <a:ext uri="{FF2B5EF4-FFF2-40B4-BE49-F238E27FC236}">
                <a16:creationId xmlns:a16="http://schemas.microsoft.com/office/drawing/2014/main" id="{4873A2D2-C538-4ADB-BFF8-67AF27CA6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1038645"/>
            <a:ext cx="6969721" cy="4836375"/>
          </a:xfrm>
          <a:prstGeom prst="rect">
            <a:avLst/>
          </a:prstGeom>
        </p:spPr>
      </p:pic>
      <p:pic>
        <p:nvPicPr>
          <p:cNvPr id="25" name="img_anagrafiche_2">
            <a:extLst>
              <a:ext uri="{FF2B5EF4-FFF2-40B4-BE49-F238E27FC236}">
                <a16:creationId xmlns:a16="http://schemas.microsoft.com/office/drawing/2014/main" id="{3F175C58-FB4F-454F-B46C-9779EE9FA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5" y="1025055"/>
            <a:ext cx="6854463" cy="4830613"/>
          </a:xfrm>
          <a:prstGeom prst="rect">
            <a:avLst/>
          </a:prstGeom>
        </p:spPr>
      </p:pic>
      <p:pic>
        <p:nvPicPr>
          <p:cNvPr id="27" name="img_interventi_3">
            <a:extLst>
              <a:ext uri="{FF2B5EF4-FFF2-40B4-BE49-F238E27FC236}">
                <a16:creationId xmlns:a16="http://schemas.microsoft.com/office/drawing/2014/main" id="{E99027EC-877E-4D8A-8388-18838509CB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4" y="1048321"/>
            <a:ext cx="6854460" cy="4780710"/>
          </a:xfrm>
          <a:prstGeom prst="rect">
            <a:avLst/>
          </a:prstGeom>
        </p:spPr>
      </p:pic>
      <p:pic>
        <p:nvPicPr>
          <p:cNvPr id="29" name="Img_contabilità_4">
            <a:extLst>
              <a:ext uri="{FF2B5EF4-FFF2-40B4-BE49-F238E27FC236}">
                <a16:creationId xmlns:a16="http://schemas.microsoft.com/office/drawing/2014/main" id="{72FC83D8-88C5-4D03-9B08-783235A89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8" y="1048321"/>
            <a:ext cx="6853116" cy="4771034"/>
          </a:xfrm>
          <a:prstGeom prst="rect">
            <a:avLst/>
          </a:prstGeom>
        </p:spPr>
      </p:pic>
      <p:pic>
        <p:nvPicPr>
          <p:cNvPr id="31" name="img_contratti_5">
            <a:extLst>
              <a:ext uri="{FF2B5EF4-FFF2-40B4-BE49-F238E27FC236}">
                <a16:creationId xmlns:a16="http://schemas.microsoft.com/office/drawing/2014/main" id="{E5B28324-7EF6-4064-B6DB-C8FBE9D606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1" y="1048320"/>
            <a:ext cx="6859363" cy="4754541"/>
          </a:xfrm>
          <a:prstGeom prst="rect">
            <a:avLst/>
          </a:prstGeom>
        </p:spPr>
      </p:pic>
      <p:pic>
        <p:nvPicPr>
          <p:cNvPr id="33" name="img_magazzino_6">
            <a:extLst>
              <a:ext uri="{FF2B5EF4-FFF2-40B4-BE49-F238E27FC236}">
                <a16:creationId xmlns:a16="http://schemas.microsoft.com/office/drawing/2014/main" id="{51D9CBA2-1BFE-440B-BD64-B6A06F4AA4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5" y="1055138"/>
            <a:ext cx="6850310" cy="4754541"/>
          </a:xfrm>
          <a:prstGeom prst="rect">
            <a:avLst/>
          </a:prstGeom>
        </p:spPr>
      </p:pic>
      <p:pic>
        <p:nvPicPr>
          <p:cNvPr id="35" name="img_impianti_7">
            <a:extLst>
              <a:ext uri="{FF2B5EF4-FFF2-40B4-BE49-F238E27FC236}">
                <a16:creationId xmlns:a16="http://schemas.microsoft.com/office/drawing/2014/main" id="{9EE3E6B7-E6B6-4E4D-8E0D-33D2797AA2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3" y="1055137"/>
            <a:ext cx="6850312" cy="4747724"/>
          </a:xfrm>
          <a:prstGeom prst="rect">
            <a:avLst/>
          </a:prstGeom>
        </p:spPr>
      </p:pic>
      <p:pic>
        <p:nvPicPr>
          <p:cNvPr id="37" name="img_statistiche_8">
            <a:extLst>
              <a:ext uri="{FF2B5EF4-FFF2-40B4-BE49-F238E27FC236}">
                <a16:creationId xmlns:a16="http://schemas.microsoft.com/office/drawing/2014/main" id="{C1AEC1FE-2CB2-4B48-BB1F-D32043FAA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3" y="1045461"/>
            <a:ext cx="6848652" cy="475740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37BB2ACE-517A-4676-B614-BD99B12787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0" y="5887167"/>
            <a:ext cx="2555431" cy="7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8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8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3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3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8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8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3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3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3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8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8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8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8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8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8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8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8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8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3" grpId="0"/>
      <p:bldP spid="3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402E-115B-46FF-AB39-DD24FA86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65094"/>
            <a:ext cx="11049000" cy="94042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  <a:ea typeface="Verdana" panose="020B0604030504040204" pitchFamily="34" charset="0"/>
              </a:rPr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B874E-2A87-476D-B2BA-839F6883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71B9F-3993-4306-BFF8-A983D4BB909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CasellaDiTesto 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A44221-0C5E-4DFE-B806-B01686C59563}"/>
              </a:ext>
            </a:extLst>
          </p:cNvPr>
          <p:cNvSpPr txBox="1"/>
          <p:nvPr/>
        </p:nvSpPr>
        <p:spPr>
          <a:xfrm>
            <a:off x="8552815" y="6289369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3532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 per continuare-&gt;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1617991-5C16-41F0-8AAF-991C0BEBAE61}"/>
              </a:ext>
            </a:extLst>
          </p:cNvPr>
          <p:cNvSpPr/>
          <p:nvPr/>
        </p:nvSpPr>
        <p:spPr>
          <a:xfrm>
            <a:off x="622222" y="1026801"/>
            <a:ext cx="3290987" cy="4277838"/>
          </a:xfrm>
          <a:prstGeom prst="roundRect">
            <a:avLst>
              <a:gd name="adj" fmla="val 6283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24C9DB-5079-4083-A5FA-6E105FA8FA63}"/>
              </a:ext>
            </a:extLst>
          </p:cNvPr>
          <p:cNvSpPr/>
          <p:nvPr/>
        </p:nvSpPr>
        <p:spPr>
          <a:xfrm>
            <a:off x="622222" y="2574010"/>
            <a:ext cx="3176045" cy="23148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Attivazione e mantenimento FACILE F.E. su nostro server.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Prima configurazione e istruzione (max. 2 ore) utilizzo presso </a:t>
            </a:r>
            <a:r>
              <a:rPr lang="it-IT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n.s.</a:t>
            </a: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 via collegamento remoto.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Esclusi contratto di assistenza e Moduli Contabilità.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Durata del servizio: 1 anno.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25D2436-862F-4D4A-8819-17899C44C235}"/>
              </a:ext>
            </a:extLst>
          </p:cNvPr>
          <p:cNvSpPr/>
          <p:nvPr/>
        </p:nvSpPr>
        <p:spPr>
          <a:xfrm>
            <a:off x="872688" y="1157265"/>
            <a:ext cx="2790054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1" dirty="0">
                <a:solidFill>
                  <a:prstClr val="white"/>
                </a:solidFill>
                <a:latin typeface="Century Gothic" panose="020B0502020202020204" pitchFamily="34" charset="0"/>
              </a:rPr>
              <a:t>FACILE FE CLOUD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2B7811-FC1A-4888-A145-B67EE38154CA}"/>
              </a:ext>
            </a:extLst>
          </p:cNvPr>
          <p:cNvCxnSpPr>
            <a:cxnSpLocks/>
          </p:cNvCxnSpPr>
          <p:nvPr/>
        </p:nvCxnSpPr>
        <p:spPr>
          <a:xfrm rot="5400000">
            <a:off x="2250596" y="732867"/>
            <a:ext cx="0" cy="28983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E8816A-C96E-4ED1-9A08-BA649FB3A2C8}"/>
              </a:ext>
            </a:extLst>
          </p:cNvPr>
          <p:cNvCxnSpPr>
            <a:cxnSpLocks/>
          </p:cNvCxnSpPr>
          <p:nvPr/>
        </p:nvCxnSpPr>
        <p:spPr>
          <a:xfrm rot="5400000">
            <a:off x="2250596" y="1762280"/>
            <a:ext cx="0" cy="839561"/>
          </a:xfrm>
          <a:prstGeom prst="line">
            <a:avLst/>
          </a:prstGeom>
          <a:ln w="635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BBD892-20E4-4F37-A381-94201FE8D14B}"/>
              </a:ext>
            </a:extLst>
          </p:cNvPr>
          <p:cNvSpPr txBox="1"/>
          <p:nvPr/>
        </p:nvSpPr>
        <p:spPr>
          <a:xfrm>
            <a:off x="785428" y="1536275"/>
            <a:ext cx="296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250.00€/anno</a:t>
            </a:r>
          </a:p>
        </p:txBody>
      </p:sp>
      <p:sp>
        <p:nvSpPr>
          <p:cNvPr id="47" name="Rectangle: Rounded Corners 63">
            <a:extLst>
              <a:ext uri="{FF2B5EF4-FFF2-40B4-BE49-F238E27FC236}">
                <a16:creationId xmlns:a16="http://schemas.microsoft.com/office/drawing/2014/main" id="{273FCAE8-E89A-4725-A0FC-B2457092D955}"/>
              </a:ext>
            </a:extLst>
          </p:cNvPr>
          <p:cNvSpPr/>
          <p:nvPr/>
        </p:nvSpPr>
        <p:spPr>
          <a:xfrm>
            <a:off x="7899366" y="1026802"/>
            <a:ext cx="3290987" cy="4277837"/>
          </a:xfrm>
          <a:prstGeom prst="roundRect">
            <a:avLst>
              <a:gd name="adj" fmla="val 62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64">
            <a:extLst>
              <a:ext uri="{FF2B5EF4-FFF2-40B4-BE49-F238E27FC236}">
                <a16:creationId xmlns:a16="http://schemas.microsoft.com/office/drawing/2014/main" id="{212D5A52-1675-4EEF-8B7A-1A5C01635037}"/>
              </a:ext>
            </a:extLst>
          </p:cNvPr>
          <p:cNvSpPr/>
          <p:nvPr/>
        </p:nvSpPr>
        <p:spPr>
          <a:xfrm>
            <a:off x="8058150" y="2558005"/>
            <a:ext cx="2952750" cy="12530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Supporto per istruzione extra e/o analisi tecnica progetti di personalizzazione e/o attività</a:t>
            </a:r>
          </a:p>
          <a:p>
            <a:pPr marL="228600">
              <a:lnSpc>
                <a:spcPct val="115000"/>
              </a:lnSpc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 personalizzazione e/o attività di import una tantum dati forniti da cliente.</a:t>
            </a:r>
          </a:p>
        </p:txBody>
      </p:sp>
      <p:sp>
        <p:nvSpPr>
          <p:cNvPr id="49" name="Rectangle 65">
            <a:extLst>
              <a:ext uri="{FF2B5EF4-FFF2-40B4-BE49-F238E27FC236}">
                <a16:creationId xmlns:a16="http://schemas.microsoft.com/office/drawing/2014/main" id="{7244F480-1C17-49FA-8C6A-719AFF115722}"/>
              </a:ext>
            </a:extLst>
          </p:cNvPr>
          <p:cNvSpPr/>
          <p:nvPr/>
        </p:nvSpPr>
        <p:spPr>
          <a:xfrm>
            <a:off x="8695242" y="1075481"/>
            <a:ext cx="1685512" cy="6463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SUPPORTO/ CORSO FORMAZIONE/ANALISI TECNICA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50" name="Straight Connector 67">
            <a:extLst>
              <a:ext uri="{FF2B5EF4-FFF2-40B4-BE49-F238E27FC236}">
                <a16:creationId xmlns:a16="http://schemas.microsoft.com/office/drawing/2014/main" id="{942B7122-D6C6-4ECB-9ABC-29C19957D565}"/>
              </a:ext>
            </a:extLst>
          </p:cNvPr>
          <p:cNvCxnSpPr>
            <a:cxnSpLocks/>
          </p:cNvCxnSpPr>
          <p:nvPr/>
        </p:nvCxnSpPr>
        <p:spPr>
          <a:xfrm flipH="1">
            <a:off x="8256575" y="2182060"/>
            <a:ext cx="2507647" cy="282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68">
            <a:extLst>
              <a:ext uri="{FF2B5EF4-FFF2-40B4-BE49-F238E27FC236}">
                <a16:creationId xmlns:a16="http://schemas.microsoft.com/office/drawing/2014/main" id="{F5728E53-4296-40EC-BC22-A2786C0DFE78}"/>
              </a:ext>
            </a:extLst>
          </p:cNvPr>
          <p:cNvCxnSpPr>
            <a:cxnSpLocks/>
          </p:cNvCxnSpPr>
          <p:nvPr/>
        </p:nvCxnSpPr>
        <p:spPr>
          <a:xfrm rot="5400000">
            <a:off x="9500382" y="1873562"/>
            <a:ext cx="0" cy="635443"/>
          </a:xfrm>
          <a:prstGeom prst="line">
            <a:avLst/>
          </a:prstGeom>
          <a:ln w="635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6A409621-755E-4292-80BF-FABE05D30160}"/>
              </a:ext>
            </a:extLst>
          </p:cNvPr>
          <p:cNvSpPr txBox="1"/>
          <p:nvPr/>
        </p:nvSpPr>
        <p:spPr>
          <a:xfrm>
            <a:off x="8552815" y="1631880"/>
            <a:ext cx="2094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40.00€/ora</a:t>
            </a:r>
          </a:p>
        </p:txBody>
      </p:sp>
      <p:cxnSp>
        <p:nvCxnSpPr>
          <p:cNvPr id="55" name="Straight Connector 67">
            <a:extLst>
              <a:ext uri="{FF2B5EF4-FFF2-40B4-BE49-F238E27FC236}">
                <a16:creationId xmlns:a16="http://schemas.microsoft.com/office/drawing/2014/main" id="{1B2BF5C3-A455-40C2-9E31-FFF3D6100860}"/>
              </a:ext>
            </a:extLst>
          </p:cNvPr>
          <p:cNvCxnSpPr>
            <a:cxnSpLocks/>
          </p:cNvCxnSpPr>
          <p:nvPr/>
        </p:nvCxnSpPr>
        <p:spPr>
          <a:xfrm>
            <a:off x="5892584" y="5346380"/>
            <a:ext cx="0" cy="779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63">
            <a:extLst>
              <a:ext uri="{FF2B5EF4-FFF2-40B4-BE49-F238E27FC236}">
                <a16:creationId xmlns:a16="http://schemas.microsoft.com/office/drawing/2014/main" id="{BA09C1B8-4E4E-4694-B677-4C3D879FABA0}"/>
              </a:ext>
            </a:extLst>
          </p:cNvPr>
          <p:cNvSpPr/>
          <p:nvPr/>
        </p:nvSpPr>
        <p:spPr>
          <a:xfrm>
            <a:off x="4268538" y="1023088"/>
            <a:ext cx="3290987" cy="4277838"/>
          </a:xfrm>
          <a:prstGeom prst="roundRect">
            <a:avLst>
              <a:gd name="adj" fmla="val 6283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64">
            <a:extLst>
              <a:ext uri="{FF2B5EF4-FFF2-40B4-BE49-F238E27FC236}">
                <a16:creationId xmlns:a16="http://schemas.microsoft.com/office/drawing/2014/main" id="{4AD9B5EB-8A60-417F-901C-644545B04276}"/>
              </a:ext>
            </a:extLst>
          </p:cNvPr>
          <p:cNvSpPr/>
          <p:nvPr/>
        </p:nvSpPr>
        <p:spPr>
          <a:xfrm>
            <a:off x="4242304" y="2263928"/>
            <a:ext cx="3230265" cy="29519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Attivazione e mantenimento FACILE F.E. su nostro server condiviso e 120 minuti annuali di supporto telefonico entro 1 giorno lavorativo.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Prima configurazione e istruzione (max. 2 ore) utilizzo presso </a:t>
            </a:r>
            <a:r>
              <a:rPr lang="it-IT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n.s.</a:t>
            </a: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 via collegamento remoto.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Incluso contratto di assistenza e Moduli Contabilità.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Durata del servizio: 1 anno.	</a:t>
            </a:r>
          </a:p>
        </p:txBody>
      </p:sp>
      <p:sp>
        <p:nvSpPr>
          <p:cNvPr id="57" name="Rectangle 65">
            <a:extLst>
              <a:ext uri="{FF2B5EF4-FFF2-40B4-BE49-F238E27FC236}">
                <a16:creationId xmlns:a16="http://schemas.microsoft.com/office/drawing/2014/main" id="{A371B23A-788F-4B60-A598-05F5BF9BA495}"/>
              </a:ext>
            </a:extLst>
          </p:cNvPr>
          <p:cNvSpPr/>
          <p:nvPr/>
        </p:nvSpPr>
        <p:spPr>
          <a:xfrm>
            <a:off x="4519004" y="1043189"/>
            <a:ext cx="279005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1" dirty="0">
                <a:solidFill>
                  <a:prstClr val="white"/>
                </a:solidFill>
                <a:latin typeface="Century Gothic" panose="020B0502020202020204" pitchFamily="34" charset="0"/>
              </a:rPr>
              <a:t>FACILE FE CLOUD BUISSNES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58" name="Straight Connector 67">
            <a:extLst>
              <a:ext uri="{FF2B5EF4-FFF2-40B4-BE49-F238E27FC236}">
                <a16:creationId xmlns:a16="http://schemas.microsoft.com/office/drawing/2014/main" id="{47438730-9155-4DC8-8A82-BF21E262EDEB}"/>
              </a:ext>
            </a:extLst>
          </p:cNvPr>
          <p:cNvCxnSpPr>
            <a:cxnSpLocks/>
          </p:cNvCxnSpPr>
          <p:nvPr/>
        </p:nvCxnSpPr>
        <p:spPr>
          <a:xfrm rot="5400000">
            <a:off x="5896912" y="729154"/>
            <a:ext cx="0" cy="28983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68">
            <a:extLst>
              <a:ext uri="{FF2B5EF4-FFF2-40B4-BE49-F238E27FC236}">
                <a16:creationId xmlns:a16="http://schemas.microsoft.com/office/drawing/2014/main" id="{0988B269-0D7C-41AA-BC39-04FD9C49A229}"/>
              </a:ext>
            </a:extLst>
          </p:cNvPr>
          <p:cNvCxnSpPr>
            <a:cxnSpLocks/>
          </p:cNvCxnSpPr>
          <p:nvPr/>
        </p:nvCxnSpPr>
        <p:spPr>
          <a:xfrm rot="5400000">
            <a:off x="5896912" y="1758567"/>
            <a:ext cx="0" cy="839561"/>
          </a:xfrm>
          <a:prstGeom prst="line">
            <a:avLst/>
          </a:prstGeom>
          <a:ln w="635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A792A196-BE12-49B9-9EDA-F640A51E6D7A}"/>
              </a:ext>
            </a:extLst>
          </p:cNvPr>
          <p:cNvSpPr txBox="1"/>
          <p:nvPr/>
        </p:nvSpPr>
        <p:spPr>
          <a:xfrm>
            <a:off x="4431744" y="1532562"/>
            <a:ext cx="296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450.00€/anno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D015035A-CF31-47C8-825C-3137F221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0" y="5887167"/>
            <a:ext cx="2555431" cy="7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64" grpId="0" animBg="1"/>
      <p:bldP spid="47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4544E-D5A7-4469-B67C-C1270D4D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2"/>
            <a:ext cx="10515600" cy="55195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titolo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1360BAC-F590-42BF-9B92-926B0E21A71F}"/>
              </a:ext>
            </a:extLst>
          </p:cNvPr>
          <p:cNvSpPr/>
          <p:nvPr/>
        </p:nvSpPr>
        <p:spPr>
          <a:xfrm>
            <a:off x="151898" y="691661"/>
            <a:ext cx="591414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SAFE INVOICE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00AF6092-7348-4636-AB6F-6749AAA597A6}"/>
              </a:ext>
            </a:extLst>
          </p:cNvPr>
          <p:cNvSpPr/>
          <p:nvPr/>
        </p:nvSpPr>
        <p:spPr>
          <a:xfrm>
            <a:off x="6471138" y="687930"/>
            <a:ext cx="5416054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SAFE INVOICE EXTRAS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618834A8-9734-4784-A4A1-ACC08DE22E1C}"/>
              </a:ext>
            </a:extLst>
          </p:cNvPr>
          <p:cNvSpPr/>
          <p:nvPr/>
        </p:nvSpPr>
        <p:spPr>
          <a:xfrm>
            <a:off x="6471138" y="1393390"/>
            <a:ext cx="5416062" cy="1311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9AF48FC6-4B65-453D-8CDD-0A4E93645865}"/>
              </a:ext>
            </a:extLst>
          </p:cNvPr>
          <p:cNvSpPr/>
          <p:nvPr/>
        </p:nvSpPr>
        <p:spPr>
          <a:xfrm>
            <a:off x="6453114" y="2905535"/>
            <a:ext cx="5416062" cy="1328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4AC5B818-7011-437F-A562-FF9DB6F027A3}"/>
              </a:ext>
            </a:extLst>
          </p:cNvPr>
          <p:cNvSpPr/>
          <p:nvPr/>
        </p:nvSpPr>
        <p:spPr>
          <a:xfrm>
            <a:off x="6457982" y="4428792"/>
            <a:ext cx="5352939" cy="131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D42745CC-553C-4477-AF91-02C50B8A3FB1}"/>
              </a:ext>
            </a:extLst>
          </p:cNvPr>
          <p:cNvSpPr/>
          <p:nvPr/>
        </p:nvSpPr>
        <p:spPr>
          <a:xfrm>
            <a:off x="162023" y="4966232"/>
            <a:ext cx="5914141" cy="779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Attivazione  configurazione del prodotto</a:t>
            </a:r>
          </a:p>
        </p:txBody>
      </p:sp>
      <p:cxnSp>
        <p:nvCxnSpPr>
          <p:cNvPr id="46" name="Straight Connector 67">
            <a:extLst>
              <a:ext uri="{FF2B5EF4-FFF2-40B4-BE49-F238E27FC236}">
                <a16:creationId xmlns:a16="http://schemas.microsoft.com/office/drawing/2014/main" id="{0FA80D90-FF87-49BC-96FF-6623976AAA77}"/>
              </a:ext>
            </a:extLst>
          </p:cNvPr>
          <p:cNvCxnSpPr>
            <a:cxnSpLocks/>
          </p:cNvCxnSpPr>
          <p:nvPr/>
        </p:nvCxnSpPr>
        <p:spPr>
          <a:xfrm>
            <a:off x="4616934" y="4893836"/>
            <a:ext cx="0" cy="11004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67">
            <a:extLst>
              <a:ext uri="{FF2B5EF4-FFF2-40B4-BE49-F238E27FC236}">
                <a16:creationId xmlns:a16="http://schemas.microsoft.com/office/drawing/2014/main" id="{77446756-FEB4-406C-BFA9-2D2BBCE100F7}"/>
              </a:ext>
            </a:extLst>
          </p:cNvPr>
          <p:cNvCxnSpPr>
            <a:cxnSpLocks/>
          </p:cNvCxnSpPr>
          <p:nvPr/>
        </p:nvCxnSpPr>
        <p:spPr>
          <a:xfrm>
            <a:off x="10300546" y="2875173"/>
            <a:ext cx="0" cy="14737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7">
            <a:extLst>
              <a:ext uri="{FF2B5EF4-FFF2-40B4-BE49-F238E27FC236}">
                <a16:creationId xmlns:a16="http://schemas.microsoft.com/office/drawing/2014/main" id="{71C03726-C4CB-4BBE-9179-D6FAA14494F5}"/>
              </a:ext>
            </a:extLst>
          </p:cNvPr>
          <p:cNvCxnSpPr>
            <a:cxnSpLocks/>
          </p:cNvCxnSpPr>
          <p:nvPr/>
        </p:nvCxnSpPr>
        <p:spPr>
          <a:xfrm>
            <a:off x="10277673" y="1308051"/>
            <a:ext cx="0" cy="14420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7">
            <a:extLst>
              <a:ext uri="{FF2B5EF4-FFF2-40B4-BE49-F238E27FC236}">
                <a16:creationId xmlns:a16="http://schemas.microsoft.com/office/drawing/2014/main" id="{39F7991F-0523-4016-9389-3DB242F64535}"/>
              </a:ext>
            </a:extLst>
          </p:cNvPr>
          <p:cNvCxnSpPr>
            <a:cxnSpLocks/>
          </p:cNvCxnSpPr>
          <p:nvPr/>
        </p:nvCxnSpPr>
        <p:spPr>
          <a:xfrm>
            <a:off x="10305415" y="4354016"/>
            <a:ext cx="0" cy="14107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67">
            <a:extLst>
              <a:ext uri="{FF2B5EF4-FFF2-40B4-BE49-F238E27FC236}">
                <a16:creationId xmlns:a16="http://schemas.microsoft.com/office/drawing/2014/main" id="{8D37C4F6-6D25-4A08-9E7C-8B7A436886FC}"/>
              </a:ext>
            </a:extLst>
          </p:cNvPr>
          <p:cNvCxnSpPr>
            <a:cxnSpLocks/>
          </p:cNvCxnSpPr>
          <p:nvPr/>
        </p:nvCxnSpPr>
        <p:spPr>
          <a:xfrm>
            <a:off x="7447093" y="1308051"/>
            <a:ext cx="0" cy="14420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7">
            <a:extLst>
              <a:ext uri="{FF2B5EF4-FFF2-40B4-BE49-F238E27FC236}">
                <a16:creationId xmlns:a16="http://schemas.microsoft.com/office/drawing/2014/main" id="{6CA5F22E-CA1C-4F33-B1E0-041F7753340D}"/>
              </a:ext>
            </a:extLst>
          </p:cNvPr>
          <p:cNvCxnSpPr>
            <a:cxnSpLocks/>
          </p:cNvCxnSpPr>
          <p:nvPr/>
        </p:nvCxnSpPr>
        <p:spPr>
          <a:xfrm>
            <a:off x="7447093" y="2800397"/>
            <a:ext cx="0" cy="16770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67">
            <a:extLst>
              <a:ext uri="{FF2B5EF4-FFF2-40B4-BE49-F238E27FC236}">
                <a16:creationId xmlns:a16="http://schemas.microsoft.com/office/drawing/2014/main" id="{8DE683D7-3DE5-4FD0-A044-3AE17FF09A35}"/>
              </a:ext>
            </a:extLst>
          </p:cNvPr>
          <p:cNvCxnSpPr>
            <a:cxnSpLocks/>
          </p:cNvCxnSpPr>
          <p:nvPr/>
        </p:nvCxnSpPr>
        <p:spPr>
          <a:xfrm>
            <a:off x="7454205" y="4354016"/>
            <a:ext cx="0" cy="14938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AEB3931-52A1-4D75-B8A2-0F157DD5B0B7}"/>
              </a:ext>
            </a:extLst>
          </p:cNvPr>
          <p:cNvSpPr txBox="1"/>
          <p:nvPr/>
        </p:nvSpPr>
        <p:spPr>
          <a:xfrm>
            <a:off x="6601207" y="1360655"/>
            <a:ext cx="74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</a:rPr>
              <a:t>GB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5793DA5-2326-45AA-97D2-AB054192043D}"/>
              </a:ext>
            </a:extLst>
          </p:cNvPr>
          <p:cNvSpPr txBox="1"/>
          <p:nvPr/>
        </p:nvSpPr>
        <p:spPr>
          <a:xfrm>
            <a:off x="6591185" y="3017818"/>
            <a:ext cx="74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</a:rPr>
              <a:t>GB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7373CD8-4E4F-40F1-B9E4-90494292AF20}"/>
              </a:ext>
            </a:extLst>
          </p:cNvPr>
          <p:cNvSpPr txBox="1"/>
          <p:nvPr/>
        </p:nvSpPr>
        <p:spPr>
          <a:xfrm>
            <a:off x="6627658" y="4475067"/>
            <a:ext cx="74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</a:rPr>
              <a:t>GB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BD05160-286E-4D5A-A45D-9145DC342EB7}"/>
              </a:ext>
            </a:extLst>
          </p:cNvPr>
          <p:cNvSpPr txBox="1"/>
          <p:nvPr/>
        </p:nvSpPr>
        <p:spPr>
          <a:xfrm>
            <a:off x="10300546" y="1642706"/>
            <a:ext cx="160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35.00€+IVA</a:t>
            </a:r>
          </a:p>
          <a:p>
            <a:r>
              <a:rPr lang="it-IT" dirty="0">
                <a:solidFill>
                  <a:schemeClr val="bg1"/>
                </a:solidFill>
              </a:rPr>
              <a:t>/anno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3E6FFF8F-94DE-4AA7-B2ED-4AD174D1346D}"/>
              </a:ext>
            </a:extLst>
          </p:cNvPr>
          <p:cNvSpPr txBox="1"/>
          <p:nvPr/>
        </p:nvSpPr>
        <p:spPr>
          <a:xfrm>
            <a:off x="10334651" y="3223694"/>
            <a:ext cx="160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150.00€+IVA</a:t>
            </a:r>
          </a:p>
          <a:p>
            <a:r>
              <a:rPr lang="it-IT" dirty="0">
                <a:solidFill>
                  <a:schemeClr val="bg1"/>
                </a:solidFill>
              </a:rPr>
              <a:t>/anno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F90A56E4-9422-4692-B8A9-E0C8EA96C439}"/>
              </a:ext>
            </a:extLst>
          </p:cNvPr>
          <p:cNvSpPr txBox="1"/>
          <p:nvPr/>
        </p:nvSpPr>
        <p:spPr>
          <a:xfrm>
            <a:off x="10339520" y="4767933"/>
            <a:ext cx="160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250.00€+IVA</a:t>
            </a:r>
          </a:p>
          <a:p>
            <a:r>
              <a:rPr lang="it-IT" dirty="0">
                <a:solidFill>
                  <a:schemeClr val="bg1"/>
                </a:solidFill>
              </a:rPr>
              <a:t>/anno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AD356AE1-5380-4131-B1D5-CC32F74FC0AC}"/>
              </a:ext>
            </a:extLst>
          </p:cNvPr>
          <p:cNvSpPr txBox="1"/>
          <p:nvPr/>
        </p:nvSpPr>
        <p:spPr>
          <a:xfrm>
            <a:off x="4616934" y="5082393"/>
            <a:ext cx="154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70.00€/</a:t>
            </a:r>
          </a:p>
          <a:p>
            <a:r>
              <a:rPr lang="it-IT" dirty="0">
                <a:solidFill>
                  <a:schemeClr val="bg1"/>
                </a:solidFill>
              </a:rPr>
              <a:t>Una tantum</a:t>
            </a:r>
          </a:p>
        </p:txBody>
      </p:sp>
      <p:sp>
        <p:nvSpPr>
          <p:cNvPr id="70" name="CasellaDiTesto 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8C5A94-A851-4FCB-8B92-66387380076C}"/>
              </a:ext>
            </a:extLst>
          </p:cNvPr>
          <p:cNvSpPr txBox="1"/>
          <p:nvPr/>
        </p:nvSpPr>
        <p:spPr>
          <a:xfrm>
            <a:off x="8552815" y="6289369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3532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 per continuare-&gt;</a:t>
            </a:r>
          </a:p>
        </p:txBody>
      </p:sp>
      <p:sp>
        <p:nvSpPr>
          <p:cNvPr id="43" name="Rectangle: Rounded Corners 63">
            <a:extLst>
              <a:ext uri="{FF2B5EF4-FFF2-40B4-BE49-F238E27FC236}">
                <a16:creationId xmlns:a16="http://schemas.microsoft.com/office/drawing/2014/main" id="{8756183F-2F77-4EFB-9717-6B9CB0C04388}"/>
              </a:ext>
            </a:extLst>
          </p:cNvPr>
          <p:cNvSpPr/>
          <p:nvPr/>
        </p:nvSpPr>
        <p:spPr>
          <a:xfrm>
            <a:off x="151898" y="1359339"/>
            <a:ext cx="2973914" cy="3502588"/>
          </a:xfrm>
          <a:prstGeom prst="roundRect">
            <a:avLst>
              <a:gd name="adj" fmla="val 6283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64">
            <a:extLst>
              <a:ext uri="{FF2B5EF4-FFF2-40B4-BE49-F238E27FC236}">
                <a16:creationId xmlns:a16="http://schemas.microsoft.com/office/drawing/2014/main" id="{8D89903B-9746-49DC-B909-73B9302C193B}"/>
              </a:ext>
            </a:extLst>
          </p:cNvPr>
          <p:cNvSpPr/>
          <p:nvPr/>
        </p:nvSpPr>
        <p:spPr>
          <a:xfrm>
            <a:off x="293861" y="2611802"/>
            <a:ext cx="2611728" cy="2102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Storage (spazio archiviazione): 1 GB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Nr Fatture e Doc.: 2.500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Gestione ciclo Attivo e Passivo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Archiviazione sostitutiva: 10 anni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Operazioni di archiviazione sostitutiva: 2/anno (1 automatico)</a:t>
            </a:r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9FFD6B27-6364-4936-9D81-8F3FCB1D921C}"/>
              </a:ext>
            </a:extLst>
          </p:cNvPr>
          <p:cNvSpPr/>
          <p:nvPr/>
        </p:nvSpPr>
        <p:spPr>
          <a:xfrm>
            <a:off x="607900" y="1566003"/>
            <a:ext cx="212370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SAFE INVOICE B2B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A71FBB1-E3E9-4807-9F6D-7EBE0A7DDF34}"/>
              </a:ext>
            </a:extLst>
          </p:cNvPr>
          <p:cNvSpPr txBox="1"/>
          <p:nvPr/>
        </p:nvSpPr>
        <p:spPr>
          <a:xfrm>
            <a:off x="527840" y="1906534"/>
            <a:ext cx="225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120.00€/anno</a:t>
            </a:r>
          </a:p>
        </p:txBody>
      </p:sp>
      <p:cxnSp>
        <p:nvCxnSpPr>
          <p:cNvPr id="57" name="Straight Connector 67">
            <a:extLst>
              <a:ext uri="{FF2B5EF4-FFF2-40B4-BE49-F238E27FC236}">
                <a16:creationId xmlns:a16="http://schemas.microsoft.com/office/drawing/2014/main" id="{A144CE13-D6B7-4920-BCDC-5E1E302EC86B}"/>
              </a:ext>
            </a:extLst>
          </p:cNvPr>
          <p:cNvCxnSpPr>
            <a:cxnSpLocks/>
          </p:cNvCxnSpPr>
          <p:nvPr/>
        </p:nvCxnSpPr>
        <p:spPr>
          <a:xfrm flipH="1">
            <a:off x="128699" y="2481507"/>
            <a:ext cx="32794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63">
            <a:extLst>
              <a:ext uri="{FF2B5EF4-FFF2-40B4-BE49-F238E27FC236}">
                <a16:creationId xmlns:a16="http://schemas.microsoft.com/office/drawing/2014/main" id="{3C2AEA5E-8F5D-4BDD-B555-C864281E29D9}"/>
              </a:ext>
            </a:extLst>
          </p:cNvPr>
          <p:cNvSpPr/>
          <p:nvPr/>
        </p:nvSpPr>
        <p:spPr>
          <a:xfrm>
            <a:off x="3176726" y="1359339"/>
            <a:ext cx="2895673" cy="3502587"/>
          </a:xfrm>
          <a:prstGeom prst="roundRect">
            <a:avLst>
              <a:gd name="adj" fmla="val 6283"/>
            </a:avLst>
          </a:prstGeom>
          <a:solidFill>
            <a:srgbClr val="F1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4">
            <a:extLst>
              <a:ext uri="{FF2B5EF4-FFF2-40B4-BE49-F238E27FC236}">
                <a16:creationId xmlns:a16="http://schemas.microsoft.com/office/drawing/2014/main" id="{7360B3C8-4867-4273-9D76-7778D581D65D}"/>
              </a:ext>
            </a:extLst>
          </p:cNvPr>
          <p:cNvSpPr/>
          <p:nvPr/>
        </p:nvSpPr>
        <p:spPr>
          <a:xfrm>
            <a:off x="3317178" y="2611802"/>
            <a:ext cx="2611728" cy="2102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•Storage (spazio archiviazione): 5 GB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Nr Fatture e Doc.: 10.000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Gestione ciclo Attivo e Passivo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Archiviazione sostitutiva: 10 anni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Operazioni di archiviazione sostitutiva: 2/anno (1 automatico)</a:t>
            </a:r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4B9ECED5-0623-4B4F-93A1-1B8C6E0821D2}"/>
              </a:ext>
            </a:extLst>
          </p:cNvPr>
          <p:cNvSpPr/>
          <p:nvPr/>
        </p:nvSpPr>
        <p:spPr>
          <a:xfrm>
            <a:off x="3555194" y="1534151"/>
            <a:ext cx="2123705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SAFE INVOICE B2B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1" dirty="0">
                <a:solidFill>
                  <a:prstClr val="white"/>
                </a:solidFill>
                <a:latin typeface="Century Gothic" panose="020B0502020202020204" pitchFamily="34" charset="0"/>
              </a:rPr>
              <a:t>PLUS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3530953-6FE9-436C-925E-DC0640BA0FFD}"/>
              </a:ext>
            </a:extLst>
          </p:cNvPr>
          <p:cNvSpPr txBox="1"/>
          <p:nvPr/>
        </p:nvSpPr>
        <p:spPr>
          <a:xfrm>
            <a:off x="3475134" y="1970977"/>
            <a:ext cx="225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240.00€/anno</a:t>
            </a:r>
          </a:p>
        </p:txBody>
      </p:sp>
      <p:cxnSp>
        <p:nvCxnSpPr>
          <p:cNvPr id="74" name="Straight Connector 67">
            <a:extLst>
              <a:ext uri="{FF2B5EF4-FFF2-40B4-BE49-F238E27FC236}">
                <a16:creationId xmlns:a16="http://schemas.microsoft.com/office/drawing/2014/main" id="{DF8B0B93-9158-45DA-80F9-168663E62556}"/>
              </a:ext>
            </a:extLst>
          </p:cNvPr>
          <p:cNvCxnSpPr>
            <a:cxnSpLocks/>
          </p:cNvCxnSpPr>
          <p:nvPr/>
        </p:nvCxnSpPr>
        <p:spPr>
          <a:xfrm flipH="1" flipV="1">
            <a:off x="3102213" y="2481507"/>
            <a:ext cx="3035204" cy="12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2658F31-7ADE-412A-93C7-0D8C1A6CE568}"/>
              </a:ext>
            </a:extLst>
          </p:cNvPr>
          <p:cNvSpPr txBox="1"/>
          <p:nvPr/>
        </p:nvSpPr>
        <p:spPr>
          <a:xfrm>
            <a:off x="7432387" y="1549813"/>
            <a:ext cx="276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Storage aggiuntivo: 1 GB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nr Fatture e Doc. fiscali aggiuntivi inviabili al sistema SDI: 1.000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nr Fatture e Doc. fiscali aggiuntivi archiviabili in archiviazione sostitutiva: 1.000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00184A3-8BE4-460B-B956-8F6E393DAB8E}"/>
              </a:ext>
            </a:extLst>
          </p:cNvPr>
          <p:cNvSpPr txBox="1"/>
          <p:nvPr/>
        </p:nvSpPr>
        <p:spPr>
          <a:xfrm>
            <a:off x="7432387" y="3033777"/>
            <a:ext cx="276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Storage aggiuntivo: 5 GB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nr Fatture e Doc. fiscali aggiuntivi inviabili al sistema SDI: 5.000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nr Fatture e Doc. fiscali aggiuntivi archiviabili in archiviazione sostitutiva: 5.000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0CA4CC5C-33D1-44D2-9117-EAF61F53B155}"/>
              </a:ext>
            </a:extLst>
          </p:cNvPr>
          <p:cNvSpPr txBox="1"/>
          <p:nvPr/>
        </p:nvSpPr>
        <p:spPr>
          <a:xfrm>
            <a:off x="7486837" y="4482228"/>
            <a:ext cx="276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Storage aggiuntivo: 10 GB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nr Fatture e Doc. fiscali aggiuntivi inviabili al sistema SDI: 10.000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nr Fatture e Doc. fiscali aggiuntivi archiviabili in archiviazione sostitutiva: 10.000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0F1BD1F5-F027-4FFC-9C32-A8A8B9254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0" y="5887167"/>
            <a:ext cx="2555431" cy="7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30" grpId="0" animBg="1"/>
      <p:bldP spid="31" grpId="0" animBg="1"/>
      <p:bldP spid="32" grpId="0" animBg="1"/>
      <p:bldP spid="45" grpId="0" animBg="1"/>
      <p:bldP spid="70" grpId="0"/>
      <p:bldP spid="43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CED77F2-7F97-452F-AD37-152583661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53479" y="333830"/>
            <a:ext cx="7630346" cy="6524172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5F5B8A4-D7BF-4D29-A02C-FEE90CCF908B}"/>
              </a:ext>
            </a:extLst>
          </p:cNvPr>
          <p:cNvSpPr/>
          <p:nvPr/>
        </p:nvSpPr>
        <p:spPr>
          <a:xfrm>
            <a:off x="1" y="0"/>
            <a:ext cx="5869613" cy="6858002"/>
          </a:xfrm>
          <a:custGeom>
            <a:avLst/>
            <a:gdLst>
              <a:gd name="connsiteX0" fmla="*/ 2714525 w 6066008"/>
              <a:gd name="connsiteY0" fmla="*/ 0 h 6858002"/>
              <a:gd name="connsiteX1" fmla="*/ 3778532 w 6066008"/>
              <a:gd name="connsiteY1" fmla="*/ 0 h 6858002"/>
              <a:gd name="connsiteX2" fmla="*/ 3820714 w 6066008"/>
              <a:gd name="connsiteY2" fmla="*/ 20793 h 6858002"/>
              <a:gd name="connsiteX3" fmla="*/ 4516362 w 6066008"/>
              <a:gd name="connsiteY3" fmla="*/ 1131063 h 6858002"/>
              <a:gd name="connsiteX4" fmla="*/ 4522651 w 6066008"/>
              <a:gd name="connsiteY4" fmla="*/ 1268002 h 6858002"/>
              <a:gd name="connsiteX5" fmla="*/ 4627033 w 6066008"/>
              <a:gd name="connsiteY5" fmla="*/ 1297512 h 6858002"/>
              <a:gd name="connsiteX6" fmla="*/ 6066008 w 6066008"/>
              <a:gd name="connsiteY6" fmla="*/ 3448013 h 6858002"/>
              <a:gd name="connsiteX7" fmla="*/ 4627033 w 6066008"/>
              <a:gd name="connsiteY7" fmla="*/ 5598514 h 6858002"/>
              <a:gd name="connsiteX8" fmla="*/ 4522651 w 6066008"/>
              <a:gd name="connsiteY8" fmla="*/ 5628023 h 6858002"/>
              <a:gd name="connsiteX9" fmla="*/ 4516362 w 6066008"/>
              <a:gd name="connsiteY9" fmla="*/ 5764962 h 6858002"/>
              <a:gd name="connsiteX10" fmla="*/ 3921493 w 6066008"/>
              <a:gd name="connsiteY10" fmla="*/ 6812858 h 6858002"/>
              <a:gd name="connsiteX11" fmla="*/ 3848551 w 6066008"/>
              <a:gd name="connsiteY11" fmla="*/ 6858002 h 6858002"/>
              <a:gd name="connsiteX12" fmla="*/ 0 w 6066008"/>
              <a:gd name="connsiteY12" fmla="*/ 6858002 h 6858002"/>
              <a:gd name="connsiteX13" fmla="*/ 0 w 6066008"/>
              <a:gd name="connsiteY13" fmla="*/ 690 h 6858002"/>
              <a:gd name="connsiteX14" fmla="*/ 2713222 w 6066008"/>
              <a:gd name="connsiteY14" fmla="*/ 69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66008" h="6858002">
                <a:moveTo>
                  <a:pt x="2714525" y="0"/>
                </a:moveTo>
                <a:lnTo>
                  <a:pt x="3778532" y="0"/>
                </a:lnTo>
                <a:lnTo>
                  <a:pt x="3820714" y="20793"/>
                </a:lnTo>
                <a:cubicBezTo>
                  <a:pt x="4200447" y="231449"/>
                  <a:pt x="4471422" y="644521"/>
                  <a:pt x="4516362" y="1131063"/>
                </a:cubicBezTo>
                <a:lnTo>
                  <a:pt x="4522651" y="1268002"/>
                </a:lnTo>
                <a:lnTo>
                  <a:pt x="4627033" y="1297512"/>
                </a:lnTo>
                <a:cubicBezTo>
                  <a:pt x="5460702" y="1582607"/>
                  <a:pt x="6066008" y="2437590"/>
                  <a:pt x="6066008" y="3448013"/>
                </a:cubicBezTo>
                <a:cubicBezTo>
                  <a:pt x="6066008" y="4458437"/>
                  <a:pt x="5460702" y="5313419"/>
                  <a:pt x="4627033" y="5598514"/>
                </a:cubicBezTo>
                <a:lnTo>
                  <a:pt x="4522651" y="5628023"/>
                </a:lnTo>
                <a:lnTo>
                  <a:pt x="4516362" y="5764962"/>
                </a:lnTo>
                <a:cubicBezTo>
                  <a:pt x="4475508" y="6207273"/>
                  <a:pt x="4247847" y="6588864"/>
                  <a:pt x="3921493" y="6812858"/>
                </a:cubicBezTo>
                <a:lnTo>
                  <a:pt x="3848551" y="6858002"/>
                </a:lnTo>
                <a:lnTo>
                  <a:pt x="0" y="6858002"/>
                </a:lnTo>
                <a:lnTo>
                  <a:pt x="0" y="690"/>
                </a:lnTo>
                <a:lnTo>
                  <a:pt x="2713222" y="690"/>
                </a:lnTo>
                <a:close/>
              </a:path>
            </a:pathLst>
          </a:custGeom>
          <a:solidFill>
            <a:srgbClr val="F15F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EF4E9-0EE7-4214-A3EF-FDACC5CE00BE}"/>
              </a:ext>
            </a:extLst>
          </p:cNvPr>
          <p:cNvSpPr txBox="1"/>
          <p:nvPr/>
        </p:nvSpPr>
        <p:spPr>
          <a:xfrm>
            <a:off x="173565" y="2256351"/>
            <a:ext cx="5280043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GRAZIE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per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l’attenzione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 non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esitare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contattarci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4"/>
              </a:rPr>
              <a:t>info@sophiainformatica.it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+39 0172.495668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+39 331.8170027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C7062E37-77E6-4AF2-A0D4-6A101D3989FB}"/>
              </a:ext>
            </a:extLst>
          </p:cNvPr>
          <p:cNvSpPr/>
          <p:nvPr/>
        </p:nvSpPr>
        <p:spPr>
          <a:xfrm>
            <a:off x="0" y="1"/>
            <a:ext cx="2038656" cy="1274763"/>
          </a:xfrm>
          <a:custGeom>
            <a:avLst/>
            <a:gdLst>
              <a:gd name="connsiteX0" fmla="*/ 0 w 2038656"/>
              <a:gd name="connsiteY0" fmla="*/ 0 h 1274763"/>
              <a:gd name="connsiteX1" fmla="*/ 2038656 w 2038656"/>
              <a:gd name="connsiteY1" fmla="*/ 0 h 1274763"/>
              <a:gd name="connsiteX2" fmla="*/ 2031240 w 2038656"/>
              <a:gd name="connsiteY2" fmla="*/ 28841 h 1274763"/>
              <a:gd name="connsiteX3" fmla="*/ 337736 w 2038656"/>
              <a:gd name="connsiteY3" fmla="*/ 1274763 h 1274763"/>
              <a:gd name="connsiteX4" fmla="*/ 45724 w 2038656"/>
              <a:gd name="connsiteY4" fmla="*/ 1250833 h 1274763"/>
              <a:gd name="connsiteX5" fmla="*/ 0 w 2038656"/>
              <a:gd name="connsiteY5" fmla="*/ 1241333 h 127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8656" h="1274763">
                <a:moveTo>
                  <a:pt x="0" y="0"/>
                </a:moveTo>
                <a:lnTo>
                  <a:pt x="2038656" y="0"/>
                </a:lnTo>
                <a:lnTo>
                  <a:pt x="2031240" y="28841"/>
                </a:lnTo>
                <a:cubicBezTo>
                  <a:pt x="1806730" y="750665"/>
                  <a:pt x="1133438" y="1274763"/>
                  <a:pt x="337736" y="1274763"/>
                </a:cubicBezTo>
                <a:cubicBezTo>
                  <a:pt x="238273" y="1274763"/>
                  <a:pt x="140723" y="1266574"/>
                  <a:pt x="45724" y="1250833"/>
                </a:cubicBezTo>
                <a:lnTo>
                  <a:pt x="0" y="1241333"/>
                </a:lnTo>
                <a:close/>
              </a:path>
            </a:pathLst>
          </a:custGeom>
          <a:solidFill>
            <a:srgbClr val="2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E8FFAC4A-E0DC-431B-840F-18037F1EC560}"/>
              </a:ext>
            </a:extLst>
          </p:cNvPr>
          <p:cNvSpPr/>
          <p:nvPr/>
        </p:nvSpPr>
        <p:spPr>
          <a:xfrm>
            <a:off x="2527259" y="6135892"/>
            <a:ext cx="2397820" cy="742749"/>
          </a:xfrm>
          <a:custGeom>
            <a:avLst/>
            <a:gdLst>
              <a:gd name="connsiteX0" fmla="*/ 1198910 w 2397820"/>
              <a:gd name="connsiteY0" fmla="*/ 0 h 742749"/>
              <a:gd name="connsiteX1" fmla="*/ 2317484 w 2397820"/>
              <a:gd name="connsiteY1" fmla="*/ 594741 h 742749"/>
              <a:gd name="connsiteX2" fmla="*/ 2397820 w 2397820"/>
              <a:gd name="connsiteY2" fmla="*/ 742749 h 742749"/>
              <a:gd name="connsiteX3" fmla="*/ 0 w 2397820"/>
              <a:gd name="connsiteY3" fmla="*/ 742749 h 742749"/>
              <a:gd name="connsiteX4" fmla="*/ 80336 w 2397820"/>
              <a:gd name="connsiteY4" fmla="*/ 594741 h 742749"/>
              <a:gd name="connsiteX5" fmla="*/ 1198910 w 2397820"/>
              <a:gd name="connsiteY5" fmla="*/ 0 h 74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820" h="742749">
                <a:moveTo>
                  <a:pt x="1198910" y="0"/>
                </a:moveTo>
                <a:cubicBezTo>
                  <a:pt x="1664540" y="0"/>
                  <a:pt x="2075067" y="235917"/>
                  <a:pt x="2317484" y="594741"/>
                </a:cubicBezTo>
                <a:lnTo>
                  <a:pt x="2397820" y="742749"/>
                </a:lnTo>
                <a:lnTo>
                  <a:pt x="0" y="742749"/>
                </a:lnTo>
                <a:lnTo>
                  <a:pt x="80336" y="594741"/>
                </a:lnTo>
                <a:cubicBezTo>
                  <a:pt x="322753" y="235917"/>
                  <a:pt x="733281" y="0"/>
                  <a:pt x="1198910" y="0"/>
                </a:cubicBezTo>
                <a:close/>
              </a:path>
            </a:pathLst>
          </a:custGeom>
          <a:solidFill>
            <a:srgbClr val="2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50FD0BD5-E0C9-48B0-B532-9447131A6E83}"/>
              </a:ext>
            </a:extLst>
          </p:cNvPr>
          <p:cNvSpPr/>
          <p:nvPr/>
        </p:nvSpPr>
        <p:spPr>
          <a:xfrm>
            <a:off x="1873795" y="5602390"/>
            <a:ext cx="2690566" cy="1276250"/>
          </a:xfrm>
          <a:custGeom>
            <a:avLst/>
            <a:gdLst>
              <a:gd name="connsiteX0" fmla="*/ 1345283 w 2690566"/>
              <a:gd name="connsiteY0" fmla="*/ 0 h 1276250"/>
              <a:gd name="connsiteX1" fmla="*/ 2687273 w 2690566"/>
              <a:gd name="connsiteY1" fmla="*/ 1211032 h 1276250"/>
              <a:gd name="connsiteX2" fmla="*/ 2690566 w 2690566"/>
              <a:gd name="connsiteY2" fmla="*/ 1276250 h 1276250"/>
              <a:gd name="connsiteX3" fmla="*/ 0 w 2690566"/>
              <a:gd name="connsiteY3" fmla="*/ 1276250 h 1276250"/>
              <a:gd name="connsiteX4" fmla="*/ 3294 w 2690566"/>
              <a:gd name="connsiteY4" fmla="*/ 1211032 h 1276250"/>
              <a:gd name="connsiteX5" fmla="*/ 1345283 w 2690566"/>
              <a:gd name="connsiteY5" fmla="*/ 0 h 12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566" h="1276250">
                <a:moveTo>
                  <a:pt x="1345283" y="0"/>
                </a:moveTo>
                <a:cubicBezTo>
                  <a:pt x="2043727" y="0"/>
                  <a:pt x="2618193" y="530813"/>
                  <a:pt x="2687273" y="1211032"/>
                </a:cubicBezTo>
                <a:lnTo>
                  <a:pt x="2690566" y="1276250"/>
                </a:lnTo>
                <a:lnTo>
                  <a:pt x="0" y="1276250"/>
                </a:lnTo>
                <a:lnTo>
                  <a:pt x="3294" y="1211032"/>
                </a:lnTo>
                <a:cubicBezTo>
                  <a:pt x="72374" y="530813"/>
                  <a:pt x="646839" y="0"/>
                  <a:pt x="1345283" y="0"/>
                </a:cubicBezTo>
                <a:close/>
              </a:path>
            </a:pathLst>
          </a:custGeom>
          <a:noFill/>
          <a:ln>
            <a:solidFill>
              <a:srgbClr val="205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734F8AF1-AAA1-4FAA-A509-B1137B40980E}"/>
              </a:ext>
            </a:extLst>
          </p:cNvPr>
          <p:cNvSpPr/>
          <p:nvPr/>
        </p:nvSpPr>
        <p:spPr>
          <a:xfrm>
            <a:off x="1" y="1"/>
            <a:ext cx="3044701" cy="1773225"/>
          </a:xfrm>
          <a:custGeom>
            <a:avLst/>
            <a:gdLst>
              <a:gd name="connsiteX0" fmla="*/ 0 w 3044701"/>
              <a:gd name="connsiteY0" fmla="*/ 0 h 1773225"/>
              <a:gd name="connsiteX1" fmla="*/ 3044701 w 3044701"/>
              <a:gd name="connsiteY1" fmla="*/ 0 h 1773225"/>
              <a:gd name="connsiteX2" fmla="*/ 1271476 w 3044701"/>
              <a:gd name="connsiteY2" fmla="*/ 1773225 h 1773225"/>
              <a:gd name="connsiteX3" fmla="*/ 17617 w 3044701"/>
              <a:gd name="connsiteY3" fmla="*/ 1253859 h 1773225"/>
              <a:gd name="connsiteX4" fmla="*/ 0 w 3044701"/>
              <a:gd name="connsiteY4" fmla="*/ 1234476 h 17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701" h="1773225">
                <a:moveTo>
                  <a:pt x="0" y="0"/>
                </a:moveTo>
                <a:lnTo>
                  <a:pt x="3044701" y="0"/>
                </a:lnTo>
                <a:cubicBezTo>
                  <a:pt x="3044701" y="979325"/>
                  <a:pt x="2250801" y="1773225"/>
                  <a:pt x="1271476" y="1773225"/>
                </a:cubicBezTo>
                <a:cubicBezTo>
                  <a:pt x="781814" y="1773225"/>
                  <a:pt x="338507" y="1574750"/>
                  <a:pt x="17617" y="1253859"/>
                </a:cubicBezTo>
                <a:lnTo>
                  <a:pt x="0" y="1234476"/>
                </a:lnTo>
                <a:close/>
              </a:path>
            </a:pathLst>
          </a:custGeom>
          <a:noFill/>
          <a:ln>
            <a:solidFill>
              <a:srgbClr val="205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40AE273-588D-4994-839C-44C26932F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0" y="4078407"/>
            <a:ext cx="3929687" cy="12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1066</Words>
  <Application>Microsoft Office PowerPoint</Application>
  <PresentationFormat>Widescreen</PresentationFormat>
  <Paragraphs>151</Paragraphs>
  <Slides>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Broadway</vt:lpstr>
      <vt:lpstr>Calibri</vt:lpstr>
      <vt:lpstr>Calibri Light</vt:lpstr>
      <vt:lpstr>Century Gothic</vt:lpstr>
      <vt:lpstr>Elephant</vt:lpstr>
      <vt:lpstr>Verdana</vt:lpstr>
      <vt:lpstr>Tema di Office</vt:lpstr>
      <vt:lpstr>Presentazione standard di PowerPoint</vt:lpstr>
      <vt:lpstr>…</vt:lpstr>
      <vt:lpstr>…</vt:lpstr>
      <vt:lpstr>…</vt:lpstr>
      <vt:lpstr>titolo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SOPHIAstage</dc:creator>
  <cp:lastModifiedBy>SOPHIAstage</cp:lastModifiedBy>
  <cp:revision>42</cp:revision>
  <dcterms:created xsi:type="dcterms:W3CDTF">2021-07-01T10:42:18Z</dcterms:created>
  <dcterms:modified xsi:type="dcterms:W3CDTF">2021-07-08T09:25:19Z</dcterms:modified>
</cp:coreProperties>
</file>